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5"/>
    <p:sldMasterId id="2147483727" r:id="rId6"/>
    <p:sldMasterId id="2147483737" r:id="rId7"/>
    <p:sldMasterId id="2147483747" r:id="rId8"/>
    <p:sldMasterId id="2147483759" r:id="rId9"/>
    <p:sldMasterId id="2147483770" r:id="rId10"/>
    <p:sldMasterId id="2147483782" r:id="rId11"/>
    <p:sldMasterId id="2147483790" r:id="rId12"/>
  </p:sldMasterIdLst>
  <p:notesMasterIdLst>
    <p:notesMasterId r:id="rId66"/>
  </p:notesMasterIdLst>
  <p:sldIdLst>
    <p:sldId id="6269" r:id="rId13"/>
    <p:sldId id="271" r:id="rId14"/>
    <p:sldId id="1303" r:id="rId15"/>
    <p:sldId id="6263" r:id="rId16"/>
    <p:sldId id="6264" r:id="rId17"/>
    <p:sldId id="6265" r:id="rId18"/>
    <p:sldId id="6266" r:id="rId19"/>
    <p:sldId id="6245" r:id="rId20"/>
    <p:sldId id="6267" r:id="rId21"/>
    <p:sldId id="265" r:id="rId22"/>
    <p:sldId id="6270" r:id="rId23"/>
    <p:sldId id="340" r:id="rId24"/>
    <p:sldId id="274" r:id="rId25"/>
    <p:sldId id="325" r:id="rId26"/>
    <p:sldId id="278" r:id="rId27"/>
    <p:sldId id="344" r:id="rId28"/>
    <p:sldId id="256" r:id="rId29"/>
    <p:sldId id="261" r:id="rId30"/>
    <p:sldId id="257" r:id="rId31"/>
    <p:sldId id="260" r:id="rId32"/>
    <p:sldId id="266" r:id="rId33"/>
    <p:sldId id="269" r:id="rId34"/>
    <p:sldId id="6268" r:id="rId35"/>
    <p:sldId id="268" r:id="rId36"/>
    <p:sldId id="258" r:id="rId37"/>
    <p:sldId id="1802" r:id="rId38"/>
    <p:sldId id="1807" r:id="rId39"/>
    <p:sldId id="1804" r:id="rId40"/>
    <p:sldId id="1778" r:id="rId41"/>
    <p:sldId id="4538" r:id="rId42"/>
    <p:sldId id="355" r:id="rId43"/>
    <p:sldId id="1833" r:id="rId44"/>
    <p:sldId id="2145706216" r:id="rId45"/>
    <p:sldId id="1845" r:id="rId46"/>
    <p:sldId id="1664" r:id="rId47"/>
    <p:sldId id="976" r:id="rId48"/>
    <p:sldId id="1875" r:id="rId49"/>
    <p:sldId id="1830" r:id="rId50"/>
    <p:sldId id="1800" r:id="rId51"/>
    <p:sldId id="276" r:id="rId52"/>
    <p:sldId id="534" r:id="rId53"/>
    <p:sldId id="487" r:id="rId54"/>
    <p:sldId id="535" r:id="rId55"/>
    <p:sldId id="484" r:id="rId56"/>
    <p:sldId id="488" r:id="rId57"/>
    <p:sldId id="489" r:id="rId58"/>
    <p:sldId id="537" r:id="rId59"/>
    <p:sldId id="490" r:id="rId60"/>
    <p:sldId id="491" r:id="rId61"/>
    <p:sldId id="492" r:id="rId62"/>
    <p:sldId id="536" r:id="rId63"/>
    <p:sldId id="532" r:id="rId64"/>
    <p:sldId id="533"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19BADE-03EA-4F55-93C3-CE14E5581BB3}">
          <p14:sldIdLst>
            <p14:sldId id="6269"/>
            <p14:sldId id="271"/>
            <p14:sldId id="1303"/>
            <p14:sldId id="6263"/>
            <p14:sldId id="6264"/>
            <p14:sldId id="6265"/>
            <p14:sldId id="6266"/>
            <p14:sldId id="6245"/>
            <p14:sldId id="6267"/>
            <p14:sldId id="265"/>
            <p14:sldId id="6270"/>
            <p14:sldId id="340"/>
            <p14:sldId id="274"/>
            <p14:sldId id="325"/>
            <p14:sldId id="278"/>
            <p14:sldId id="344"/>
            <p14:sldId id="256"/>
            <p14:sldId id="261"/>
            <p14:sldId id="257"/>
            <p14:sldId id="260"/>
            <p14:sldId id="266"/>
            <p14:sldId id="269"/>
            <p14:sldId id="6268"/>
            <p14:sldId id="268"/>
            <p14:sldId id="258"/>
          </p14:sldIdLst>
        </p14:section>
        <p14:section name="Title slide options" id="{271E5BD0-32EE-484A-AFB2-9EA641BF81DD}">
          <p14:sldIdLst>
            <p14:sldId id="1802"/>
          </p14:sldIdLst>
        </p14:section>
        <p14:section name="Background on IES" id="{CCD81851-1E1F-43EB-8EAC-DC76B2D49DDB}">
          <p14:sldIdLst>
            <p14:sldId id="1807"/>
            <p14:sldId id="1804"/>
            <p14:sldId id="1778"/>
            <p14:sldId id="4538"/>
          </p14:sldIdLst>
        </p14:section>
        <p14:section name="Finding funding opportunities" id="{C90E49D9-E231-4AF3-AA3D-6C289A9633AA}">
          <p14:sldIdLst>
            <p14:sldId id="355"/>
            <p14:sldId id="1833"/>
            <p14:sldId id="2145706216"/>
            <p14:sldId id="1845"/>
            <p14:sldId id="1664"/>
            <p14:sldId id="976"/>
          </p14:sldIdLst>
        </p14:section>
        <p14:section name="Closing slide options" id="{2D1262C5-BD16-4D55-8D1A-A62546069280}">
          <p14:sldIdLst>
            <p14:sldId id="1875"/>
          </p14:sldIdLst>
        </p14:section>
        <p14:section name="Other Helpful Slides" id="{C8E83B9C-8506-46FA-B86E-9C69389BFEC5}">
          <p14:sldIdLst>
            <p14:sldId id="1830"/>
            <p14:sldId id="1800"/>
            <p14:sldId id="276"/>
            <p14:sldId id="534"/>
            <p14:sldId id="487"/>
            <p14:sldId id="535"/>
            <p14:sldId id="484"/>
            <p14:sldId id="488"/>
            <p14:sldId id="489"/>
            <p14:sldId id="537"/>
            <p14:sldId id="490"/>
            <p14:sldId id="491"/>
            <p14:sldId id="492"/>
            <p14:sldId id="536"/>
            <p14:sldId id="532"/>
            <p14:sldId id="53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D9A"/>
    <a:srgbClr val="062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5" autoAdjust="0"/>
    <p:restoredTop sz="76245" autoAdjust="0"/>
  </p:normalViewPr>
  <p:slideViewPr>
    <p:cSldViewPr snapToGrid="0" snapToObjects="1" showGuides="1">
      <p:cViewPr varScale="1">
        <p:scale>
          <a:sx n="87" d="100"/>
          <a:sy n="87" d="100"/>
        </p:scale>
        <p:origin x="22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4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A7C70-E199-49AD-9EBD-16EA25F78FA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DDBB51-029A-4858-8719-7A821A839A9C}">
      <dgm:prSet phldrT="[Text]"/>
      <dgm:spPr>
        <a:solidFill>
          <a:srgbClr val="44546A"/>
        </a:solidFill>
        <a:ln>
          <a:solidFill>
            <a:srgbClr val="44546A"/>
          </a:solidFill>
        </a:ln>
      </dgm:spPr>
      <dgm:t>
        <a:bodyPr/>
        <a:lstStyle/>
        <a:p>
          <a:r>
            <a:rPr lang="en-US">
              <a:latin typeface="Times New Roman"/>
              <a:cs typeface="Times New Roman"/>
            </a:rPr>
            <a:t>National Center for Education Statistics</a:t>
          </a:r>
          <a:endParaRPr lang="en-US" dirty="0">
            <a:latin typeface="Times New Roman"/>
            <a:cs typeface="Times New Roman"/>
          </a:endParaRPr>
        </a:p>
      </dgm:t>
    </dgm:pt>
    <dgm:pt modelId="{77FFB551-B25C-4014-B4CC-F1A62F877929}" type="parTrans" cxnId="{12043295-DB0D-46E4-A251-1632F8057CAE}">
      <dgm:prSet>
        <dgm:style>
          <a:lnRef idx="1">
            <a:schemeClr val="accent2"/>
          </a:lnRef>
          <a:fillRef idx="0">
            <a:schemeClr val="accent2"/>
          </a:fillRef>
          <a:effectRef idx="0">
            <a:schemeClr val="accent2"/>
          </a:effectRef>
          <a:fontRef idx="minor">
            <a:schemeClr val="tx1"/>
          </a:fontRef>
        </dgm:style>
      </dgm:prSet>
      <dgm:spPr/>
      <dgm:t>
        <a:bodyPr/>
        <a:lstStyle/>
        <a:p>
          <a:endParaRPr lang="en-US">
            <a:latin typeface="Times New Roman" panose="02020603050405020304" pitchFamily="18" charset="0"/>
            <a:cs typeface="Times New Roman" panose="02020603050405020304" pitchFamily="18" charset="0"/>
          </a:endParaRPr>
        </a:p>
      </dgm:t>
    </dgm:pt>
    <dgm:pt modelId="{218F4E7F-554D-4D63-A373-8494477A2967}" type="sibTrans" cxnId="{12043295-DB0D-46E4-A251-1632F8057CAE}">
      <dgm:prSet/>
      <dgm:spPr/>
      <dgm:t>
        <a:bodyPr/>
        <a:lstStyle/>
        <a:p>
          <a:endParaRPr lang="en-US">
            <a:latin typeface="Times New Roman" panose="02020603050405020304" pitchFamily="18" charset="0"/>
            <a:cs typeface="Times New Roman" panose="02020603050405020304" pitchFamily="18" charset="0"/>
          </a:endParaRPr>
        </a:p>
      </dgm:t>
    </dgm:pt>
    <dgm:pt modelId="{608E66B6-A387-4A5E-82D7-8A636F60DC8C}">
      <dgm:prSet phldrT="[Text]"/>
      <dgm:spPr>
        <a:solidFill>
          <a:srgbClr val="FBB03B"/>
        </a:solidFill>
        <a:ln>
          <a:solidFill>
            <a:srgbClr val="FBB03B"/>
          </a:solidFill>
        </a:ln>
      </dgm:spPr>
      <dgm:t>
        <a:bodyPr/>
        <a:lstStyle/>
        <a:p>
          <a:r>
            <a:rPr lang="en-US">
              <a:solidFill>
                <a:srgbClr val="44546A"/>
              </a:solidFill>
              <a:latin typeface="Times New Roman"/>
              <a:cs typeface="Times New Roman"/>
            </a:rPr>
            <a:t>National Center for Education Research</a:t>
          </a:r>
          <a:endParaRPr lang="en-US" dirty="0">
            <a:solidFill>
              <a:srgbClr val="44546A"/>
            </a:solidFill>
            <a:latin typeface="Times New Roman"/>
            <a:cs typeface="Times New Roman"/>
          </a:endParaRPr>
        </a:p>
      </dgm:t>
    </dgm:pt>
    <dgm:pt modelId="{150B3773-A0E7-497D-A1EF-A724EFE46A96}" type="parTrans" cxnId="{036D132F-B2AD-4624-9F5A-AA800F4F6B0D}">
      <dgm:prSet/>
      <dgm:spPr/>
      <dgm:t>
        <a:bodyPr/>
        <a:lstStyle/>
        <a:p>
          <a:endParaRPr lang="en-US">
            <a:latin typeface="Times New Roman" panose="02020603050405020304" pitchFamily="18" charset="0"/>
            <a:cs typeface="Times New Roman" panose="02020603050405020304" pitchFamily="18" charset="0"/>
          </a:endParaRPr>
        </a:p>
      </dgm:t>
    </dgm:pt>
    <dgm:pt modelId="{CA977AAB-D5E6-45E8-BC12-CEBC42EF2DEC}" type="sibTrans" cxnId="{036D132F-B2AD-4624-9F5A-AA800F4F6B0D}">
      <dgm:prSet/>
      <dgm:spPr/>
      <dgm:t>
        <a:bodyPr/>
        <a:lstStyle/>
        <a:p>
          <a:endParaRPr lang="en-US">
            <a:latin typeface="Times New Roman" panose="02020603050405020304" pitchFamily="18" charset="0"/>
            <a:cs typeface="Times New Roman" panose="02020603050405020304" pitchFamily="18" charset="0"/>
          </a:endParaRPr>
        </a:p>
      </dgm:t>
    </dgm:pt>
    <dgm:pt modelId="{0CB7DAF1-3CE8-4D70-A3AF-6028A04DF3D0}">
      <dgm:prSet phldrT="[Text]"/>
      <dgm:spPr>
        <a:solidFill>
          <a:srgbClr val="44546A"/>
        </a:solidFill>
        <a:ln>
          <a:solidFill>
            <a:srgbClr val="44546A"/>
          </a:solidFill>
        </a:ln>
      </dgm:spPr>
      <dgm:t>
        <a:bodyPr lIns="91440" tIns="91440" rIns="91440" bIns="91440"/>
        <a:lstStyle/>
        <a:p>
          <a:r>
            <a:rPr lang="en-US">
              <a:latin typeface="Times New Roman"/>
              <a:cs typeface="Times New Roman"/>
            </a:rPr>
            <a:t>National Center for Education Evaluation and Regional Assistance</a:t>
          </a:r>
          <a:endParaRPr lang="en-US" dirty="0">
            <a:latin typeface="Times New Roman"/>
            <a:cs typeface="Times New Roman"/>
          </a:endParaRPr>
        </a:p>
      </dgm:t>
    </dgm:pt>
    <dgm:pt modelId="{90905AD4-0CEB-4365-96DB-D686BCB1821C}" type="parTrans" cxnId="{C9F65EB6-F2C4-4A57-958C-887BBC15253B}">
      <dgm:prSet>
        <dgm:style>
          <a:lnRef idx="1">
            <a:schemeClr val="accent2"/>
          </a:lnRef>
          <a:fillRef idx="0">
            <a:schemeClr val="accent2"/>
          </a:fillRef>
          <a:effectRef idx="0">
            <a:schemeClr val="accent2"/>
          </a:effectRef>
          <a:fontRef idx="minor">
            <a:schemeClr val="tx1"/>
          </a:fontRef>
        </dgm:style>
      </dgm:prSet>
      <dgm:spPr/>
      <dgm:t>
        <a:bodyPr/>
        <a:lstStyle/>
        <a:p>
          <a:endParaRPr lang="en-US">
            <a:latin typeface="Times New Roman" panose="02020603050405020304" pitchFamily="18" charset="0"/>
            <a:cs typeface="Times New Roman" panose="02020603050405020304" pitchFamily="18" charset="0"/>
          </a:endParaRPr>
        </a:p>
      </dgm:t>
    </dgm:pt>
    <dgm:pt modelId="{7923189B-A546-42D3-AD52-D387776526E1}" type="sibTrans" cxnId="{C9F65EB6-F2C4-4A57-958C-887BBC15253B}">
      <dgm:prSet/>
      <dgm:spPr/>
      <dgm:t>
        <a:bodyPr/>
        <a:lstStyle/>
        <a:p>
          <a:endParaRPr lang="en-US">
            <a:latin typeface="Times New Roman" panose="02020603050405020304" pitchFamily="18" charset="0"/>
            <a:cs typeface="Times New Roman" panose="02020603050405020304" pitchFamily="18" charset="0"/>
          </a:endParaRPr>
        </a:p>
      </dgm:t>
    </dgm:pt>
    <dgm:pt modelId="{5A1B39B7-52FE-418B-80A6-7C575F0EB13E}">
      <dgm:prSet phldrT="[Text]"/>
      <dgm:spPr>
        <a:solidFill>
          <a:srgbClr val="FBB03B"/>
        </a:solidFill>
        <a:ln>
          <a:solidFill>
            <a:srgbClr val="FBB03B"/>
          </a:solidFill>
        </a:ln>
      </dgm:spPr>
      <dgm:t>
        <a:bodyPr/>
        <a:lstStyle/>
        <a:p>
          <a:r>
            <a:rPr lang="en-US">
              <a:solidFill>
                <a:srgbClr val="44546A"/>
              </a:solidFill>
              <a:latin typeface="Times New Roman"/>
              <a:cs typeface="Times New Roman"/>
            </a:rPr>
            <a:t>National Center for Special Education Research</a:t>
          </a:r>
          <a:endParaRPr lang="en-US" dirty="0">
            <a:solidFill>
              <a:srgbClr val="44546A"/>
            </a:solidFill>
            <a:latin typeface="Times New Roman"/>
            <a:cs typeface="Times New Roman"/>
          </a:endParaRPr>
        </a:p>
      </dgm:t>
    </dgm:pt>
    <dgm:pt modelId="{ADBA1C39-B3DA-4982-AED0-20F79877E458}" type="parTrans" cxnId="{11EE1850-5400-4280-8700-A93E111E40C2}">
      <dgm:prSet>
        <dgm:style>
          <a:lnRef idx="1">
            <a:schemeClr val="accent2"/>
          </a:lnRef>
          <a:fillRef idx="0">
            <a:schemeClr val="accent2"/>
          </a:fillRef>
          <a:effectRef idx="0">
            <a:schemeClr val="accent2"/>
          </a:effectRef>
          <a:fontRef idx="minor">
            <a:schemeClr val="tx1"/>
          </a:fontRef>
        </dgm:style>
      </dgm:prSet>
      <dgm:spPr/>
      <dgm:t>
        <a:bodyPr/>
        <a:lstStyle/>
        <a:p>
          <a:endParaRPr lang="en-US">
            <a:latin typeface="Times New Roman" panose="02020603050405020304" pitchFamily="18" charset="0"/>
            <a:cs typeface="Times New Roman" panose="02020603050405020304" pitchFamily="18" charset="0"/>
          </a:endParaRPr>
        </a:p>
      </dgm:t>
    </dgm:pt>
    <dgm:pt modelId="{5665A3EA-F0DF-4198-AD29-343FFD3FDC9B}" type="sibTrans" cxnId="{11EE1850-5400-4280-8700-A93E111E40C2}">
      <dgm:prSet/>
      <dgm:spPr/>
      <dgm:t>
        <a:bodyPr/>
        <a:lstStyle/>
        <a:p>
          <a:endParaRPr lang="en-US">
            <a:latin typeface="Times New Roman" panose="02020603050405020304" pitchFamily="18" charset="0"/>
            <a:cs typeface="Times New Roman" panose="02020603050405020304" pitchFamily="18" charset="0"/>
          </a:endParaRPr>
        </a:p>
      </dgm:t>
    </dgm:pt>
    <dgm:pt modelId="{3376E986-453B-45A1-ADEB-5EDD9A06F34E}" type="pres">
      <dgm:prSet presAssocID="{19DA7C70-E199-49AD-9EBD-16EA25F78FA5}" presName="hierChild1" presStyleCnt="0">
        <dgm:presLayoutVars>
          <dgm:orgChart val="1"/>
          <dgm:chPref val="1"/>
          <dgm:dir/>
          <dgm:animOne val="branch"/>
          <dgm:animLvl val="lvl"/>
          <dgm:resizeHandles/>
        </dgm:presLayoutVars>
      </dgm:prSet>
      <dgm:spPr/>
    </dgm:pt>
    <dgm:pt modelId="{F957ED7A-453D-422B-80B5-50B1B3739C60}" type="pres">
      <dgm:prSet presAssocID="{BADDBB51-029A-4858-8719-7A821A839A9C}" presName="hierRoot1" presStyleCnt="0">
        <dgm:presLayoutVars>
          <dgm:hierBranch val="init"/>
        </dgm:presLayoutVars>
      </dgm:prSet>
      <dgm:spPr/>
    </dgm:pt>
    <dgm:pt modelId="{80E92C85-2071-48A7-B09B-FB61AAF80B1E}" type="pres">
      <dgm:prSet presAssocID="{BADDBB51-029A-4858-8719-7A821A839A9C}" presName="rootComposite1" presStyleCnt="0"/>
      <dgm:spPr/>
    </dgm:pt>
    <dgm:pt modelId="{C00F55F7-7CAE-455C-97E2-8E28B5B908D6}" type="pres">
      <dgm:prSet presAssocID="{BADDBB51-029A-4858-8719-7A821A839A9C}" presName="rootText1" presStyleLbl="node0" presStyleIdx="0" presStyleCnt="4">
        <dgm:presLayoutVars>
          <dgm:chPref val="3"/>
        </dgm:presLayoutVars>
      </dgm:prSet>
      <dgm:spPr/>
    </dgm:pt>
    <dgm:pt modelId="{8990E0A7-BF0E-45DC-AC33-7B686AB3FC80}" type="pres">
      <dgm:prSet presAssocID="{BADDBB51-029A-4858-8719-7A821A839A9C}" presName="rootConnector1" presStyleLbl="node1" presStyleIdx="0" presStyleCnt="0"/>
      <dgm:spPr/>
    </dgm:pt>
    <dgm:pt modelId="{437A8312-36E1-46E0-96B4-ABAF7E531978}" type="pres">
      <dgm:prSet presAssocID="{BADDBB51-029A-4858-8719-7A821A839A9C}" presName="hierChild2" presStyleCnt="0"/>
      <dgm:spPr/>
    </dgm:pt>
    <dgm:pt modelId="{6D22C8EA-DD7C-49D5-B14F-FD3F72873AE8}" type="pres">
      <dgm:prSet presAssocID="{BADDBB51-029A-4858-8719-7A821A839A9C}" presName="hierChild3" presStyleCnt="0"/>
      <dgm:spPr/>
    </dgm:pt>
    <dgm:pt modelId="{A58ED067-4F39-462B-8879-16D6CFE45CFE}" type="pres">
      <dgm:prSet presAssocID="{608E66B6-A387-4A5E-82D7-8A636F60DC8C}" presName="hierRoot1" presStyleCnt="0">
        <dgm:presLayoutVars>
          <dgm:hierBranch val="init"/>
        </dgm:presLayoutVars>
      </dgm:prSet>
      <dgm:spPr/>
    </dgm:pt>
    <dgm:pt modelId="{ABE875B8-D62D-40DE-BCDC-3A45F4F24A83}" type="pres">
      <dgm:prSet presAssocID="{608E66B6-A387-4A5E-82D7-8A636F60DC8C}" presName="rootComposite1" presStyleCnt="0"/>
      <dgm:spPr/>
    </dgm:pt>
    <dgm:pt modelId="{0B719CCF-A6A9-4CAB-9DE8-BA74D29EECD1}" type="pres">
      <dgm:prSet presAssocID="{608E66B6-A387-4A5E-82D7-8A636F60DC8C}" presName="rootText1" presStyleLbl="node0" presStyleIdx="1" presStyleCnt="4">
        <dgm:presLayoutVars>
          <dgm:chPref val="3"/>
        </dgm:presLayoutVars>
      </dgm:prSet>
      <dgm:spPr/>
    </dgm:pt>
    <dgm:pt modelId="{356153B6-E913-4D0F-B080-0632BABCFAB8}" type="pres">
      <dgm:prSet presAssocID="{608E66B6-A387-4A5E-82D7-8A636F60DC8C}" presName="rootConnector1" presStyleLbl="node1" presStyleIdx="0" presStyleCnt="0"/>
      <dgm:spPr/>
    </dgm:pt>
    <dgm:pt modelId="{0F8A5E3C-BCDA-4AEA-BFD8-8F08CFA96A1A}" type="pres">
      <dgm:prSet presAssocID="{608E66B6-A387-4A5E-82D7-8A636F60DC8C}" presName="hierChild2" presStyleCnt="0"/>
      <dgm:spPr/>
    </dgm:pt>
    <dgm:pt modelId="{A6EACC79-DD34-412E-BFC7-6E123B45F71B}" type="pres">
      <dgm:prSet presAssocID="{608E66B6-A387-4A5E-82D7-8A636F60DC8C}" presName="hierChild3" presStyleCnt="0"/>
      <dgm:spPr/>
    </dgm:pt>
    <dgm:pt modelId="{A8EF20DC-8A72-4D74-B90E-79906E8BD0BE}" type="pres">
      <dgm:prSet presAssocID="{5A1B39B7-52FE-418B-80A6-7C575F0EB13E}" presName="hierRoot1" presStyleCnt="0">
        <dgm:presLayoutVars>
          <dgm:hierBranch val="init"/>
        </dgm:presLayoutVars>
      </dgm:prSet>
      <dgm:spPr/>
    </dgm:pt>
    <dgm:pt modelId="{59BFE8B4-2E4C-4F6A-B09C-CF3D2058C4D7}" type="pres">
      <dgm:prSet presAssocID="{5A1B39B7-52FE-418B-80A6-7C575F0EB13E}" presName="rootComposite1" presStyleCnt="0"/>
      <dgm:spPr/>
    </dgm:pt>
    <dgm:pt modelId="{0107D2ED-311D-45A6-9562-B1E237C93D79}" type="pres">
      <dgm:prSet presAssocID="{5A1B39B7-52FE-418B-80A6-7C575F0EB13E}" presName="rootText1" presStyleLbl="node0" presStyleIdx="2" presStyleCnt="4">
        <dgm:presLayoutVars>
          <dgm:chPref val="3"/>
        </dgm:presLayoutVars>
      </dgm:prSet>
      <dgm:spPr/>
    </dgm:pt>
    <dgm:pt modelId="{F85728D3-79CA-4264-B623-B1ABD800A133}" type="pres">
      <dgm:prSet presAssocID="{5A1B39B7-52FE-418B-80A6-7C575F0EB13E}" presName="rootConnector1" presStyleLbl="node1" presStyleIdx="0" presStyleCnt="0"/>
      <dgm:spPr/>
    </dgm:pt>
    <dgm:pt modelId="{2BD54E41-405D-416E-867E-A56371DA9B09}" type="pres">
      <dgm:prSet presAssocID="{5A1B39B7-52FE-418B-80A6-7C575F0EB13E}" presName="hierChild2" presStyleCnt="0"/>
      <dgm:spPr/>
    </dgm:pt>
    <dgm:pt modelId="{90F194B6-8524-40EA-9357-72564DB0D7ED}" type="pres">
      <dgm:prSet presAssocID="{5A1B39B7-52FE-418B-80A6-7C575F0EB13E}" presName="hierChild3" presStyleCnt="0"/>
      <dgm:spPr/>
    </dgm:pt>
    <dgm:pt modelId="{E9EEEF6C-5A3D-4866-BA76-A0BF3370DA95}" type="pres">
      <dgm:prSet presAssocID="{0CB7DAF1-3CE8-4D70-A3AF-6028A04DF3D0}" presName="hierRoot1" presStyleCnt="0">
        <dgm:presLayoutVars>
          <dgm:hierBranch val="init"/>
        </dgm:presLayoutVars>
      </dgm:prSet>
      <dgm:spPr/>
    </dgm:pt>
    <dgm:pt modelId="{AE996D9F-A9E9-4ED9-94E4-AC527D88D7F7}" type="pres">
      <dgm:prSet presAssocID="{0CB7DAF1-3CE8-4D70-A3AF-6028A04DF3D0}" presName="rootComposite1" presStyleCnt="0"/>
      <dgm:spPr/>
    </dgm:pt>
    <dgm:pt modelId="{9EC85F3D-10B4-4C8F-8615-47F4981579E7}" type="pres">
      <dgm:prSet presAssocID="{0CB7DAF1-3CE8-4D70-A3AF-6028A04DF3D0}" presName="rootText1" presStyleLbl="node0" presStyleIdx="3" presStyleCnt="4">
        <dgm:presLayoutVars>
          <dgm:chPref val="3"/>
        </dgm:presLayoutVars>
      </dgm:prSet>
      <dgm:spPr/>
    </dgm:pt>
    <dgm:pt modelId="{542257F9-E5D5-4438-980A-CA46B03709D2}" type="pres">
      <dgm:prSet presAssocID="{0CB7DAF1-3CE8-4D70-A3AF-6028A04DF3D0}" presName="rootConnector1" presStyleLbl="node1" presStyleIdx="0" presStyleCnt="0"/>
      <dgm:spPr/>
    </dgm:pt>
    <dgm:pt modelId="{B30EC9F2-2417-45B2-8477-960AA0768EF9}" type="pres">
      <dgm:prSet presAssocID="{0CB7DAF1-3CE8-4D70-A3AF-6028A04DF3D0}" presName="hierChild2" presStyleCnt="0"/>
      <dgm:spPr/>
    </dgm:pt>
    <dgm:pt modelId="{71AC62C3-34C4-45BF-AA4B-F8632C2BC242}" type="pres">
      <dgm:prSet presAssocID="{0CB7DAF1-3CE8-4D70-A3AF-6028A04DF3D0}" presName="hierChild3" presStyleCnt="0"/>
      <dgm:spPr/>
    </dgm:pt>
  </dgm:ptLst>
  <dgm:cxnLst>
    <dgm:cxn modelId="{2357E104-0A56-4A4C-AF8D-5D061DBA45DA}" type="presOf" srcId="{608E66B6-A387-4A5E-82D7-8A636F60DC8C}" destId="{356153B6-E913-4D0F-B080-0632BABCFAB8}" srcOrd="1" destOrd="0" presId="urn:microsoft.com/office/officeart/2005/8/layout/orgChart1"/>
    <dgm:cxn modelId="{2244BF14-E636-4654-B91F-9BD9A8CB1960}" type="presOf" srcId="{0CB7DAF1-3CE8-4D70-A3AF-6028A04DF3D0}" destId="{542257F9-E5D5-4438-980A-CA46B03709D2}" srcOrd="1" destOrd="0" presId="urn:microsoft.com/office/officeart/2005/8/layout/orgChart1"/>
    <dgm:cxn modelId="{25D6CF21-9B0C-457D-90E9-440DA8D7D349}" type="presOf" srcId="{19DA7C70-E199-49AD-9EBD-16EA25F78FA5}" destId="{3376E986-453B-45A1-ADEB-5EDD9A06F34E}" srcOrd="0" destOrd="0" presId="urn:microsoft.com/office/officeart/2005/8/layout/orgChart1"/>
    <dgm:cxn modelId="{036D132F-B2AD-4624-9F5A-AA800F4F6B0D}" srcId="{19DA7C70-E199-49AD-9EBD-16EA25F78FA5}" destId="{608E66B6-A387-4A5E-82D7-8A636F60DC8C}" srcOrd="1" destOrd="0" parTransId="{150B3773-A0E7-497D-A1EF-A724EFE46A96}" sibTransId="{CA977AAB-D5E6-45E8-BC12-CEBC42EF2DEC}"/>
    <dgm:cxn modelId="{6BA66768-95D9-49A2-A073-E1633A8E3187}" type="presOf" srcId="{608E66B6-A387-4A5E-82D7-8A636F60DC8C}" destId="{0B719CCF-A6A9-4CAB-9DE8-BA74D29EECD1}" srcOrd="0" destOrd="0" presId="urn:microsoft.com/office/officeart/2005/8/layout/orgChart1"/>
    <dgm:cxn modelId="{11EE1850-5400-4280-8700-A93E111E40C2}" srcId="{19DA7C70-E199-49AD-9EBD-16EA25F78FA5}" destId="{5A1B39B7-52FE-418B-80A6-7C575F0EB13E}" srcOrd="2" destOrd="0" parTransId="{ADBA1C39-B3DA-4982-AED0-20F79877E458}" sibTransId="{5665A3EA-F0DF-4198-AD29-343FFD3FDC9B}"/>
    <dgm:cxn modelId="{F206307A-1204-4AAE-8B12-8F4D76DEA1A2}" type="presOf" srcId="{BADDBB51-029A-4858-8719-7A821A839A9C}" destId="{C00F55F7-7CAE-455C-97E2-8E28B5B908D6}" srcOrd="0" destOrd="0" presId="urn:microsoft.com/office/officeart/2005/8/layout/orgChart1"/>
    <dgm:cxn modelId="{E2F9DC7B-D43A-45CE-A7BA-AA48CD914F77}" type="presOf" srcId="{5A1B39B7-52FE-418B-80A6-7C575F0EB13E}" destId="{0107D2ED-311D-45A6-9562-B1E237C93D79}" srcOrd="0" destOrd="0" presId="urn:microsoft.com/office/officeart/2005/8/layout/orgChart1"/>
    <dgm:cxn modelId="{12043295-DB0D-46E4-A251-1632F8057CAE}" srcId="{19DA7C70-E199-49AD-9EBD-16EA25F78FA5}" destId="{BADDBB51-029A-4858-8719-7A821A839A9C}" srcOrd="0" destOrd="0" parTransId="{77FFB551-B25C-4014-B4CC-F1A62F877929}" sibTransId="{218F4E7F-554D-4D63-A373-8494477A2967}"/>
    <dgm:cxn modelId="{8C87F6A4-F1AE-40D1-A6BA-5139995B561D}" type="presOf" srcId="{BADDBB51-029A-4858-8719-7A821A839A9C}" destId="{8990E0A7-BF0E-45DC-AC33-7B686AB3FC80}" srcOrd="1" destOrd="0" presId="urn:microsoft.com/office/officeart/2005/8/layout/orgChart1"/>
    <dgm:cxn modelId="{C9F65EB6-F2C4-4A57-958C-887BBC15253B}" srcId="{19DA7C70-E199-49AD-9EBD-16EA25F78FA5}" destId="{0CB7DAF1-3CE8-4D70-A3AF-6028A04DF3D0}" srcOrd="3" destOrd="0" parTransId="{90905AD4-0CEB-4365-96DB-D686BCB1821C}" sibTransId="{7923189B-A546-42D3-AD52-D387776526E1}"/>
    <dgm:cxn modelId="{E01A27ED-85CC-4E36-BE0E-AF27565F70D1}" type="presOf" srcId="{0CB7DAF1-3CE8-4D70-A3AF-6028A04DF3D0}" destId="{9EC85F3D-10B4-4C8F-8615-47F4981579E7}" srcOrd="0" destOrd="0" presId="urn:microsoft.com/office/officeart/2005/8/layout/orgChart1"/>
    <dgm:cxn modelId="{FC17BBFE-2FB7-4798-9F87-1BBDD0E53E57}" type="presOf" srcId="{5A1B39B7-52FE-418B-80A6-7C575F0EB13E}" destId="{F85728D3-79CA-4264-B623-B1ABD800A133}" srcOrd="1" destOrd="0" presId="urn:microsoft.com/office/officeart/2005/8/layout/orgChart1"/>
    <dgm:cxn modelId="{41D08AE8-BDC8-4DDD-B337-D62E1DE2ADB2}" type="presParOf" srcId="{3376E986-453B-45A1-ADEB-5EDD9A06F34E}" destId="{F957ED7A-453D-422B-80B5-50B1B3739C60}" srcOrd="0" destOrd="0" presId="urn:microsoft.com/office/officeart/2005/8/layout/orgChart1"/>
    <dgm:cxn modelId="{BBAD3AF2-7997-4BD9-A744-21D19ABEF376}" type="presParOf" srcId="{F957ED7A-453D-422B-80B5-50B1B3739C60}" destId="{80E92C85-2071-48A7-B09B-FB61AAF80B1E}" srcOrd="0" destOrd="0" presId="urn:microsoft.com/office/officeart/2005/8/layout/orgChart1"/>
    <dgm:cxn modelId="{89026202-932B-4B47-90B6-2B4E26F981E7}" type="presParOf" srcId="{80E92C85-2071-48A7-B09B-FB61AAF80B1E}" destId="{C00F55F7-7CAE-455C-97E2-8E28B5B908D6}" srcOrd="0" destOrd="0" presId="urn:microsoft.com/office/officeart/2005/8/layout/orgChart1"/>
    <dgm:cxn modelId="{F09DF97A-5920-49EB-817A-BAB9B94D6723}" type="presParOf" srcId="{80E92C85-2071-48A7-B09B-FB61AAF80B1E}" destId="{8990E0A7-BF0E-45DC-AC33-7B686AB3FC80}" srcOrd="1" destOrd="0" presId="urn:microsoft.com/office/officeart/2005/8/layout/orgChart1"/>
    <dgm:cxn modelId="{C90638B5-F667-4892-B7E3-DA3E7779B32A}" type="presParOf" srcId="{F957ED7A-453D-422B-80B5-50B1B3739C60}" destId="{437A8312-36E1-46E0-96B4-ABAF7E531978}" srcOrd="1" destOrd="0" presId="urn:microsoft.com/office/officeart/2005/8/layout/orgChart1"/>
    <dgm:cxn modelId="{DC41642E-689B-478E-9038-A097C7B6BDE4}" type="presParOf" srcId="{F957ED7A-453D-422B-80B5-50B1B3739C60}" destId="{6D22C8EA-DD7C-49D5-B14F-FD3F72873AE8}" srcOrd="2" destOrd="0" presId="urn:microsoft.com/office/officeart/2005/8/layout/orgChart1"/>
    <dgm:cxn modelId="{1ED94BFA-90F5-4BF5-A474-6FCACBE451E2}" type="presParOf" srcId="{3376E986-453B-45A1-ADEB-5EDD9A06F34E}" destId="{A58ED067-4F39-462B-8879-16D6CFE45CFE}" srcOrd="1" destOrd="0" presId="urn:microsoft.com/office/officeart/2005/8/layout/orgChart1"/>
    <dgm:cxn modelId="{FAC0B359-32A5-422F-82FE-2F54B49EDB24}" type="presParOf" srcId="{A58ED067-4F39-462B-8879-16D6CFE45CFE}" destId="{ABE875B8-D62D-40DE-BCDC-3A45F4F24A83}" srcOrd="0" destOrd="0" presId="urn:microsoft.com/office/officeart/2005/8/layout/orgChart1"/>
    <dgm:cxn modelId="{AB99D79B-71EC-4CCB-91AD-F4BB2F1B3C65}" type="presParOf" srcId="{ABE875B8-D62D-40DE-BCDC-3A45F4F24A83}" destId="{0B719CCF-A6A9-4CAB-9DE8-BA74D29EECD1}" srcOrd="0" destOrd="0" presId="urn:microsoft.com/office/officeart/2005/8/layout/orgChart1"/>
    <dgm:cxn modelId="{A26D7160-8540-4212-8E56-4EABBE437336}" type="presParOf" srcId="{ABE875B8-D62D-40DE-BCDC-3A45F4F24A83}" destId="{356153B6-E913-4D0F-B080-0632BABCFAB8}" srcOrd="1" destOrd="0" presId="urn:microsoft.com/office/officeart/2005/8/layout/orgChart1"/>
    <dgm:cxn modelId="{E193AF93-7540-4674-951F-20D3AA5827AD}" type="presParOf" srcId="{A58ED067-4F39-462B-8879-16D6CFE45CFE}" destId="{0F8A5E3C-BCDA-4AEA-BFD8-8F08CFA96A1A}" srcOrd="1" destOrd="0" presId="urn:microsoft.com/office/officeart/2005/8/layout/orgChart1"/>
    <dgm:cxn modelId="{B5FD473E-C6F2-4E30-8735-F10E3E7976A8}" type="presParOf" srcId="{A58ED067-4F39-462B-8879-16D6CFE45CFE}" destId="{A6EACC79-DD34-412E-BFC7-6E123B45F71B}" srcOrd="2" destOrd="0" presId="urn:microsoft.com/office/officeart/2005/8/layout/orgChart1"/>
    <dgm:cxn modelId="{92B2AE6A-D8A6-4016-9DAE-18DD8DCC2BC3}" type="presParOf" srcId="{3376E986-453B-45A1-ADEB-5EDD9A06F34E}" destId="{A8EF20DC-8A72-4D74-B90E-79906E8BD0BE}" srcOrd="2" destOrd="0" presId="urn:microsoft.com/office/officeart/2005/8/layout/orgChart1"/>
    <dgm:cxn modelId="{E370FE07-CC7E-4FB7-8261-E55C92BA9F77}" type="presParOf" srcId="{A8EF20DC-8A72-4D74-B90E-79906E8BD0BE}" destId="{59BFE8B4-2E4C-4F6A-B09C-CF3D2058C4D7}" srcOrd="0" destOrd="0" presId="urn:microsoft.com/office/officeart/2005/8/layout/orgChart1"/>
    <dgm:cxn modelId="{6F4276CB-EEA1-42E0-A260-35A2639E9F80}" type="presParOf" srcId="{59BFE8B4-2E4C-4F6A-B09C-CF3D2058C4D7}" destId="{0107D2ED-311D-45A6-9562-B1E237C93D79}" srcOrd="0" destOrd="0" presId="urn:microsoft.com/office/officeart/2005/8/layout/orgChart1"/>
    <dgm:cxn modelId="{49AD9E42-428B-4A40-8177-A928E356895C}" type="presParOf" srcId="{59BFE8B4-2E4C-4F6A-B09C-CF3D2058C4D7}" destId="{F85728D3-79CA-4264-B623-B1ABD800A133}" srcOrd="1" destOrd="0" presId="urn:microsoft.com/office/officeart/2005/8/layout/orgChart1"/>
    <dgm:cxn modelId="{A6FC847D-C0EF-4D69-986F-88F38EEFDBF0}" type="presParOf" srcId="{A8EF20DC-8A72-4D74-B90E-79906E8BD0BE}" destId="{2BD54E41-405D-416E-867E-A56371DA9B09}" srcOrd="1" destOrd="0" presId="urn:microsoft.com/office/officeart/2005/8/layout/orgChart1"/>
    <dgm:cxn modelId="{A1618AFB-DCBC-454C-A76E-16DA59302FC5}" type="presParOf" srcId="{A8EF20DC-8A72-4D74-B90E-79906E8BD0BE}" destId="{90F194B6-8524-40EA-9357-72564DB0D7ED}" srcOrd="2" destOrd="0" presId="urn:microsoft.com/office/officeart/2005/8/layout/orgChart1"/>
    <dgm:cxn modelId="{483E6341-06CA-4A7A-8923-1253EF11F6B4}" type="presParOf" srcId="{3376E986-453B-45A1-ADEB-5EDD9A06F34E}" destId="{E9EEEF6C-5A3D-4866-BA76-A0BF3370DA95}" srcOrd="3" destOrd="0" presId="urn:microsoft.com/office/officeart/2005/8/layout/orgChart1"/>
    <dgm:cxn modelId="{6BC3BD6C-EE6D-4900-8A6C-3D6A6A90485B}" type="presParOf" srcId="{E9EEEF6C-5A3D-4866-BA76-A0BF3370DA95}" destId="{AE996D9F-A9E9-4ED9-94E4-AC527D88D7F7}" srcOrd="0" destOrd="0" presId="urn:microsoft.com/office/officeart/2005/8/layout/orgChart1"/>
    <dgm:cxn modelId="{8D37F45F-13A8-43DE-BCD7-9022948D63C4}" type="presParOf" srcId="{AE996D9F-A9E9-4ED9-94E4-AC527D88D7F7}" destId="{9EC85F3D-10B4-4C8F-8615-47F4981579E7}" srcOrd="0" destOrd="0" presId="urn:microsoft.com/office/officeart/2005/8/layout/orgChart1"/>
    <dgm:cxn modelId="{5BCF210B-D4A2-4905-B4EF-BE5DD78BD9D5}" type="presParOf" srcId="{AE996D9F-A9E9-4ED9-94E4-AC527D88D7F7}" destId="{542257F9-E5D5-4438-980A-CA46B03709D2}" srcOrd="1" destOrd="0" presId="urn:microsoft.com/office/officeart/2005/8/layout/orgChart1"/>
    <dgm:cxn modelId="{6AB302B6-BA25-4441-8B9E-F6F8245BB9B2}" type="presParOf" srcId="{E9EEEF6C-5A3D-4866-BA76-A0BF3370DA95}" destId="{B30EC9F2-2417-45B2-8477-960AA0768EF9}" srcOrd="1" destOrd="0" presId="urn:microsoft.com/office/officeart/2005/8/layout/orgChart1"/>
    <dgm:cxn modelId="{E88F6A85-FE52-4541-8606-E4A9324C4438}" type="presParOf" srcId="{E9EEEF6C-5A3D-4866-BA76-A0BF3370DA95}" destId="{71AC62C3-34C4-45BF-AA4B-F8632C2BC24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F55F7-7CAE-455C-97E2-8E28B5B908D6}">
      <dsp:nvSpPr>
        <dsp:cNvPr id="0" name=""/>
        <dsp:cNvSpPr/>
      </dsp:nvSpPr>
      <dsp:spPr>
        <a:xfrm>
          <a:off x="4285" y="1104710"/>
          <a:ext cx="1787478" cy="893739"/>
        </a:xfrm>
        <a:prstGeom prst="rect">
          <a:avLst/>
        </a:prstGeom>
        <a:solidFill>
          <a:srgbClr val="44546A"/>
        </a:solidFill>
        <a:ln w="25400" cap="flat" cmpd="sng" algn="ctr">
          <a:solidFill>
            <a:srgbClr val="4454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Times New Roman"/>
              <a:cs typeface="Times New Roman"/>
            </a:rPr>
            <a:t>National Center for Education Statistics</a:t>
          </a:r>
          <a:endParaRPr lang="en-US" sz="1300" kern="1200" dirty="0">
            <a:latin typeface="Times New Roman"/>
            <a:cs typeface="Times New Roman"/>
          </a:endParaRPr>
        </a:p>
      </dsp:txBody>
      <dsp:txXfrm>
        <a:off x="4285" y="1104710"/>
        <a:ext cx="1787478" cy="893739"/>
      </dsp:txXfrm>
    </dsp:sp>
    <dsp:sp modelId="{0B719CCF-A6A9-4CAB-9DE8-BA74D29EECD1}">
      <dsp:nvSpPr>
        <dsp:cNvPr id="0" name=""/>
        <dsp:cNvSpPr/>
      </dsp:nvSpPr>
      <dsp:spPr>
        <a:xfrm>
          <a:off x="2167133" y="1104710"/>
          <a:ext cx="1787478" cy="893739"/>
        </a:xfrm>
        <a:prstGeom prst="rect">
          <a:avLst/>
        </a:prstGeom>
        <a:solidFill>
          <a:srgbClr val="FBB03B"/>
        </a:solidFill>
        <a:ln w="25400" cap="flat" cmpd="sng" algn="ctr">
          <a:solidFill>
            <a:srgbClr val="FBB0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44546A"/>
              </a:solidFill>
              <a:latin typeface="Times New Roman"/>
              <a:cs typeface="Times New Roman"/>
            </a:rPr>
            <a:t>National Center for Education Research</a:t>
          </a:r>
          <a:endParaRPr lang="en-US" sz="1300" kern="1200" dirty="0">
            <a:solidFill>
              <a:srgbClr val="44546A"/>
            </a:solidFill>
            <a:latin typeface="Times New Roman"/>
            <a:cs typeface="Times New Roman"/>
          </a:endParaRPr>
        </a:p>
      </dsp:txBody>
      <dsp:txXfrm>
        <a:off x="2167133" y="1104710"/>
        <a:ext cx="1787478" cy="893739"/>
      </dsp:txXfrm>
    </dsp:sp>
    <dsp:sp modelId="{0107D2ED-311D-45A6-9562-B1E237C93D79}">
      <dsp:nvSpPr>
        <dsp:cNvPr id="0" name=""/>
        <dsp:cNvSpPr/>
      </dsp:nvSpPr>
      <dsp:spPr>
        <a:xfrm>
          <a:off x="4329982" y="1104710"/>
          <a:ext cx="1787478" cy="893739"/>
        </a:xfrm>
        <a:prstGeom prst="rect">
          <a:avLst/>
        </a:prstGeom>
        <a:solidFill>
          <a:srgbClr val="FBB03B"/>
        </a:solidFill>
        <a:ln w="25400" cap="flat" cmpd="sng" algn="ctr">
          <a:solidFill>
            <a:srgbClr val="FBB0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44546A"/>
              </a:solidFill>
              <a:latin typeface="Times New Roman"/>
              <a:cs typeface="Times New Roman"/>
            </a:rPr>
            <a:t>National Center for Special Education Research</a:t>
          </a:r>
          <a:endParaRPr lang="en-US" sz="1300" kern="1200" dirty="0">
            <a:solidFill>
              <a:srgbClr val="44546A"/>
            </a:solidFill>
            <a:latin typeface="Times New Roman"/>
            <a:cs typeface="Times New Roman"/>
          </a:endParaRPr>
        </a:p>
      </dsp:txBody>
      <dsp:txXfrm>
        <a:off x="4329982" y="1104710"/>
        <a:ext cx="1787478" cy="893739"/>
      </dsp:txXfrm>
    </dsp:sp>
    <dsp:sp modelId="{9EC85F3D-10B4-4C8F-8615-47F4981579E7}">
      <dsp:nvSpPr>
        <dsp:cNvPr id="0" name=""/>
        <dsp:cNvSpPr/>
      </dsp:nvSpPr>
      <dsp:spPr>
        <a:xfrm>
          <a:off x="6492830" y="1104710"/>
          <a:ext cx="1787478" cy="893739"/>
        </a:xfrm>
        <a:prstGeom prst="rect">
          <a:avLst/>
        </a:prstGeom>
        <a:solidFill>
          <a:srgbClr val="44546A"/>
        </a:solidFill>
        <a:ln w="25400" cap="flat" cmpd="sng" algn="ctr">
          <a:solidFill>
            <a:srgbClr val="4454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77850">
            <a:lnSpc>
              <a:spcPct val="90000"/>
            </a:lnSpc>
            <a:spcBef>
              <a:spcPct val="0"/>
            </a:spcBef>
            <a:spcAft>
              <a:spcPct val="35000"/>
            </a:spcAft>
            <a:buNone/>
          </a:pPr>
          <a:r>
            <a:rPr lang="en-US" sz="1300" kern="1200">
              <a:latin typeface="Times New Roman"/>
              <a:cs typeface="Times New Roman"/>
            </a:rPr>
            <a:t>National Center for Education Evaluation and Regional Assistance</a:t>
          </a:r>
          <a:endParaRPr lang="en-US" sz="1300" kern="1200" dirty="0">
            <a:latin typeface="Times New Roman"/>
            <a:cs typeface="Times New Roman"/>
          </a:endParaRPr>
        </a:p>
      </dsp:txBody>
      <dsp:txXfrm>
        <a:off x="6492830" y="1104710"/>
        <a:ext cx="1787478" cy="8937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2A914-505D-4101-B251-F9ACE05E734B}" type="datetimeFigureOut">
              <a:rPr lang="en-US" smtClean="0"/>
              <a:t>7/19/2024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6AD5E-A82F-4CE4-B5F1-EC87B5845A1F}" type="slidenum">
              <a:rPr lang="en-US" smtClean="0"/>
              <a:t>‹#›</a:t>
            </a:fld>
            <a:endParaRPr lang="en-US"/>
          </a:p>
        </p:txBody>
      </p:sp>
    </p:spTree>
    <p:extLst>
      <p:ext uri="{BB962C8B-B14F-4D97-AF65-F5344CB8AC3E}">
        <p14:creationId xmlns:p14="http://schemas.microsoft.com/office/powerpoint/2010/main" val="299437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6AD5E-A82F-4CE4-B5F1-EC87B5845A1F}" type="slidenum">
              <a:rPr lang="en-US" smtClean="0"/>
              <a:t>2</a:t>
            </a:fld>
            <a:endParaRPr lang="en-US"/>
          </a:p>
        </p:txBody>
      </p:sp>
    </p:spTree>
    <p:extLst>
      <p:ext uri="{BB962C8B-B14F-4D97-AF65-F5344CB8AC3E}">
        <p14:creationId xmlns:p14="http://schemas.microsoft.com/office/powerpoint/2010/main" val="37292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a:t>Brett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27328-97E0-46BE-8603-27486AF259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66813" y="695325"/>
            <a:ext cx="4616450" cy="3462338"/>
          </a:xfrm>
          <a:ln/>
        </p:spPr>
      </p:sp>
      <p:sp>
        <p:nvSpPr>
          <p:cNvPr id="58370" name="Rectangle 3"/>
          <p:cNvSpPr>
            <a:spLocks noGrp="1" noChangeArrowheads="1"/>
          </p:cNvSpPr>
          <p:nvPr>
            <p:ph type="body" idx="1"/>
          </p:nvPr>
        </p:nvSpPr>
        <p:spPr>
          <a:xfrm>
            <a:off x="926993" y="4386191"/>
            <a:ext cx="5096092" cy="4155918"/>
          </a:xfrm>
          <a:noFill/>
          <a:ln/>
        </p:spPr>
        <p:txBody>
          <a:bodyPr lIns="92455" tIns="46227" rIns="92455" bIns="46227"/>
          <a:lstStyle/>
          <a:p>
            <a:endParaRPr lang="en-US">
              <a:latin typeface="Myriad Web"/>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URLs</a:t>
            </a:r>
            <a:r>
              <a:rPr lang="en-US" baseline="0" dirty="0"/>
              <a:t> will take you to the Branch’s description &amp; priorities.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25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3615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17052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3">
            <a:extLst>
              <a:ext uri="{FF2B5EF4-FFF2-40B4-BE49-F238E27FC236}">
                <a16:creationId xmlns:a16="http://schemas.microsoft.com/office/drawing/2014/main" id="{9F885659-A34D-499D-A8A5-B15249CC7A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800">
                <a:solidFill>
                  <a:schemeClr val="tx1"/>
                </a:solidFill>
                <a:latin typeface="Arial" panose="020B0604020202020204" pitchFamily="34" charset="0"/>
              </a:defRPr>
            </a:lvl1pPr>
            <a:lvl2pPr marL="739775" indent="-284163">
              <a:defRPr sz="4800">
                <a:solidFill>
                  <a:schemeClr val="tx1"/>
                </a:solidFill>
                <a:latin typeface="Arial" panose="020B0604020202020204" pitchFamily="34" charset="0"/>
              </a:defRPr>
            </a:lvl2pPr>
            <a:lvl3pPr marL="1138238" indent="-227013">
              <a:defRPr sz="4800">
                <a:solidFill>
                  <a:schemeClr val="tx1"/>
                </a:solidFill>
                <a:latin typeface="Arial" panose="020B0604020202020204" pitchFamily="34" charset="0"/>
              </a:defRPr>
            </a:lvl3pPr>
            <a:lvl4pPr marL="1593850" indent="-227013">
              <a:defRPr sz="4800">
                <a:solidFill>
                  <a:schemeClr val="tx1"/>
                </a:solidFill>
                <a:latin typeface="Arial" panose="020B0604020202020204" pitchFamily="34" charset="0"/>
              </a:defRPr>
            </a:lvl4pPr>
            <a:lvl5pPr marL="2047875" indent="-227013">
              <a:defRPr sz="4800">
                <a:solidFill>
                  <a:schemeClr val="tx1"/>
                </a:solidFill>
                <a:latin typeface="Arial" panose="020B0604020202020204" pitchFamily="34" charset="0"/>
              </a:defRPr>
            </a:lvl5pPr>
            <a:lvl6pPr marL="2505075" indent="-227013" defTabSz="1219200" eaLnBrk="0" fontAlgn="base" hangingPunct="0">
              <a:spcBef>
                <a:spcPct val="0"/>
              </a:spcBef>
              <a:spcAft>
                <a:spcPct val="0"/>
              </a:spcAft>
              <a:defRPr sz="4800">
                <a:solidFill>
                  <a:schemeClr val="tx1"/>
                </a:solidFill>
                <a:latin typeface="Arial" panose="020B0604020202020204" pitchFamily="34" charset="0"/>
              </a:defRPr>
            </a:lvl6pPr>
            <a:lvl7pPr marL="2962275" indent="-227013" defTabSz="1219200" eaLnBrk="0" fontAlgn="base" hangingPunct="0">
              <a:spcBef>
                <a:spcPct val="0"/>
              </a:spcBef>
              <a:spcAft>
                <a:spcPct val="0"/>
              </a:spcAft>
              <a:defRPr sz="4800">
                <a:solidFill>
                  <a:schemeClr val="tx1"/>
                </a:solidFill>
                <a:latin typeface="Arial" panose="020B0604020202020204" pitchFamily="34" charset="0"/>
              </a:defRPr>
            </a:lvl7pPr>
            <a:lvl8pPr marL="3419475" indent="-227013" defTabSz="1219200" eaLnBrk="0" fontAlgn="base" hangingPunct="0">
              <a:spcBef>
                <a:spcPct val="0"/>
              </a:spcBef>
              <a:spcAft>
                <a:spcPct val="0"/>
              </a:spcAft>
              <a:defRPr sz="4800">
                <a:solidFill>
                  <a:schemeClr val="tx1"/>
                </a:solidFill>
                <a:latin typeface="Arial" panose="020B0604020202020204" pitchFamily="34" charset="0"/>
              </a:defRPr>
            </a:lvl8pPr>
            <a:lvl9pPr marL="3876675" indent="-227013" defTabSz="1219200" eaLnBrk="0" fontAlgn="base" hangingPunct="0">
              <a:spcBef>
                <a:spcPct val="0"/>
              </a:spcBef>
              <a:spcAft>
                <a:spcPct val="0"/>
              </a:spcAft>
              <a:defRPr sz="4800">
                <a:solidFill>
                  <a:schemeClr val="tx1"/>
                </a:solidFill>
                <a:latin typeface="Arial" panose="020B0604020202020204" pitchFamily="34" charset="0"/>
              </a:defRPr>
            </a:lvl9pPr>
          </a:lstStyle>
          <a:p>
            <a:pPr marL="0" marR="0" lvl="0" indent="0" algn="r" defTabSz="1219200" rtl="0" eaLnBrk="0" fontAlgn="base" latinLnBrk="0" hangingPunct="0">
              <a:lnSpc>
                <a:spcPct val="100000"/>
              </a:lnSpc>
              <a:spcBef>
                <a:spcPct val="0"/>
              </a:spcBef>
              <a:spcAft>
                <a:spcPct val="0"/>
              </a:spcAft>
              <a:buClrTx/>
              <a:buSzTx/>
              <a:buFontTx/>
              <a:buNone/>
              <a:tabLst/>
              <a:defRPr/>
            </a:pPr>
            <a:fld id="{DEF333C3-62D9-46CF-A1A2-6E2BB0A41BF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S PGothic" panose="020B0600070205080204" pitchFamily="34" charset="-128"/>
                <a:cs typeface="+mn-cs"/>
              </a:rPr>
              <a:pPr marL="0" marR="0" lvl="0" indent="0" algn="r" defTabSz="12192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
        <p:nvSpPr>
          <p:cNvPr id="29699" name="Rectangle 2">
            <a:extLst>
              <a:ext uri="{FF2B5EF4-FFF2-40B4-BE49-F238E27FC236}">
                <a16:creationId xmlns:a16="http://schemas.microsoft.com/office/drawing/2014/main" id="{2648E9C5-DAF5-40B0-A0BF-2C3B3B0570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DCD6B64C-0FF8-4EDB-BAC8-4698428764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dirty="0">
              <a:cs typeface="Calibri"/>
            </a:endParaRPr>
          </a:p>
        </p:txBody>
      </p:sp>
      <p:sp>
        <p:nvSpPr>
          <p:cNvPr id="29701" name="Date Placeholder 1">
            <a:extLst>
              <a:ext uri="{FF2B5EF4-FFF2-40B4-BE49-F238E27FC236}">
                <a16:creationId xmlns:a16="http://schemas.microsoft.com/office/drawing/2014/main" id="{F867872D-97C2-4A21-A11D-4ED09D27D4E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4800">
                <a:solidFill>
                  <a:schemeClr val="tx1"/>
                </a:solidFill>
                <a:latin typeface="Arial" panose="020B0604020202020204" pitchFamily="34" charset="0"/>
              </a:defRPr>
            </a:lvl1pPr>
            <a:lvl2pPr marL="742950" indent="-285750">
              <a:defRPr sz="4800">
                <a:solidFill>
                  <a:schemeClr val="tx1"/>
                </a:solidFill>
                <a:latin typeface="Arial" panose="020B0604020202020204" pitchFamily="34" charset="0"/>
              </a:defRPr>
            </a:lvl2pPr>
            <a:lvl3pPr marL="1143000" indent="-228600">
              <a:defRPr sz="4800">
                <a:solidFill>
                  <a:schemeClr val="tx1"/>
                </a:solidFill>
                <a:latin typeface="Arial" panose="020B0604020202020204" pitchFamily="34" charset="0"/>
              </a:defRPr>
            </a:lvl3pPr>
            <a:lvl4pPr marL="1600200" indent="-228600">
              <a:defRPr sz="4800">
                <a:solidFill>
                  <a:schemeClr val="tx1"/>
                </a:solidFill>
                <a:latin typeface="Arial" panose="020B0604020202020204" pitchFamily="34" charset="0"/>
              </a:defRPr>
            </a:lvl4pPr>
            <a:lvl5pPr marL="2057400" indent="-228600">
              <a:defRPr sz="4800">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sz="4800">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sz="4800">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sz="4800">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sz="4800">
                <a:solidFill>
                  <a:schemeClr val="tx1"/>
                </a:solidFill>
                <a:latin typeface="Arial" panose="020B0604020202020204" pitchFamily="34" charset="0"/>
              </a:defRPr>
            </a:lvl9pPr>
          </a:lstStyle>
          <a:p>
            <a:pPr marL="0" marR="0" lvl="0" indent="0" algn="r" defTabSz="1219200" rtl="0" eaLnBrk="1" fontAlgn="base" latinLnBrk="0" hangingPunct="1">
              <a:lnSpc>
                <a:spcPct val="100000"/>
              </a:lnSpc>
              <a:spcBef>
                <a:spcPct val="0"/>
              </a:spcBef>
              <a:spcAft>
                <a:spcPct val="0"/>
              </a:spcAft>
              <a:buClrTx/>
              <a:buSzTx/>
              <a:buFontTx/>
              <a:buNone/>
              <a:tabLst/>
              <a:defRPr/>
            </a:pPr>
            <a:fld id="{DA9FD2F8-D6D8-47B8-A132-2DCBC65A444F}" type="datetime1">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1219200" rtl="0" eaLnBrk="1" fontAlgn="base" latinLnBrk="0" hangingPunct="1">
                <a:lnSpc>
                  <a:spcPct val="100000"/>
                </a:lnSpc>
                <a:spcBef>
                  <a:spcPct val="0"/>
                </a:spcBef>
                <a:spcAft>
                  <a:spcPct val="0"/>
                </a:spcAft>
                <a:buClrTx/>
                <a:buSzTx/>
                <a:buFontTx/>
                <a:buNone/>
                <a:tabLst/>
                <a:defRPr/>
              </a:pPr>
              <a:t>7/19/2024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417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143028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19331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0" fontAlgn="base" latinLnBrk="0" hangingPunct="0">
              <a:lnSpc>
                <a:spcPct val="100000"/>
              </a:lnSpc>
              <a:spcBef>
                <a:spcPct val="30000"/>
              </a:spcBef>
              <a:spcAft>
                <a:spcPct val="0"/>
              </a:spcAft>
              <a:buClrTx/>
              <a:buSzTx/>
              <a:buFontTx/>
              <a:buNone/>
              <a:tabLst/>
              <a:defRPr/>
            </a:pPr>
            <a:endParaRPr lang="en-US">
              <a:latin typeface="Times" panose="02020603050405020304" pitchFamily="18" charset="0"/>
              <a:cs typeface="Times" panose="02020603050405020304" pitchFamily="18" charset="0"/>
            </a:endParaRPr>
          </a:p>
          <a:p>
            <a:endParaRPr lang="en-US"/>
          </a:p>
        </p:txBody>
      </p:sp>
    </p:spTree>
    <p:extLst>
      <p:ext uri="{BB962C8B-B14F-4D97-AF65-F5344CB8AC3E}">
        <p14:creationId xmlns:p14="http://schemas.microsoft.com/office/powerpoint/2010/main" val="3730571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4350" eaLnBrk="0" fontAlgn="base" hangingPunct="0">
              <a:spcBef>
                <a:spcPct val="30000"/>
              </a:spcBef>
              <a:spcAft>
                <a:spcPct val="0"/>
              </a:spcAft>
              <a:defRPr/>
            </a:pPr>
            <a:endParaRPr lang="en-US" dirty="0"/>
          </a:p>
        </p:txBody>
      </p:sp>
    </p:spTree>
    <p:extLst>
      <p:ext uri="{BB962C8B-B14F-4D97-AF65-F5344CB8AC3E}">
        <p14:creationId xmlns:p14="http://schemas.microsoft.com/office/powerpoint/2010/main" val="350192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6613" cy="3484562"/>
          </a:xfrm>
        </p:spPr>
      </p:sp>
      <p:sp>
        <p:nvSpPr>
          <p:cNvPr id="3" name="Notes Placeholder 2"/>
          <p:cNvSpPr>
            <a:spLocks noGrp="1"/>
          </p:cNvSpPr>
          <p:nvPr>
            <p:ph type="body" idx="1"/>
          </p:nvPr>
        </p:nvSpPr>
        <p:spPr/>
        <p:txBody>
          <a:bodyPr/>
          <a:lstStyle/>
          <a:p>
            <a:pPr>
              <a:defRPr/>
            </a:pPr>
            <a:endParaRPr lang="en-US" sz="1200" b="1" i="1" dirty="0"/>
          </a:p>
        </p:txBody>
      </p:sp>
      <p:sp>
        <p:nvSpPr>
          <p:cNvPr id="4" name="Slide Number Placeholder 3"/>
          <p:cNvSpPr>
            <a:spLocks noGrp="1"/>
          </p:cNvSpPr>
          <p:nvPr>
            <p:ph type="sldNum" sz="quarter" idx="5"/>
          </p:nvPr>
        </p:nvSpPr>
        <p:spPr/>
        <p:txBody>
          <a:bodyPr/>
          <a:lstStyle/>
          <a:p>
            <a:pPr marL="0" marR="0" lvl="0" indent="0" algn="r" defTabSz="931579" rtl="0" eaLnBrk="1" fontAlgn="base" latinLnBrk="0" hangingPunct="1">
              <a:lnSpc>
                <a:spcPct val="100000"/>
              </a:lnSpc>
              <a:spcBef>
                <a:spcPct val="0"/>
              </a:spcBef>
              <a:spcAft>
                <a:spcPct val="0"/>
              </a:spcAft>
              <a:buClrTx/>
              <a:buSzTx/>
              <a:buFontTx/>
              <a:buNone/>
              <a:tabLst/>
              <a:defRPr/>
            </a:pPr>
            <a:fld id="{6F70591B-CF9F-457C-A45E-0C3D48C4A2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1579"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13829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3C88E-7EE8-4223-9D0F-90FC1B0CB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376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173B754-D11C-5FC9-0793-6531FCA656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A143EB6-1FC8-37EC-A7D8-406A4E5F61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D106367-DBF6-8A08-6043-D35FAF2EEF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2962F211-8EFE-CB78-09BE-5807E170BA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8916" name="Slide Number Placeholder 3">
            <a:extLst>
              <a:ext uri="{FF2B5EF4-FFF2-40B4-BE49-F238E27FC236}">
                <a16:creationId xmlns:a16="http://schemas.microsoft.com/office/drawing/2014/main" id="{EE810BA4-83CA-EBD9-65FD-43C72A8505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900">
                <a:solidFill>
                  <a:schemeClr val="tx1"/>
                </a:solidFill>
                <a:latin typeface="Arial" panose="020B0604020202020204" pitchFamily="34" charset="0"/>
              </a:defRPr>
            </a:lvl1pPr>
            <a:lvl2pPr marL="757066" indent="-291179">
              <a:defRPr sz="4900">
                <a:solidFill>
                  <a:schemeClr val="tx1"/>
                </a:solidFill>
                <a:latin typeface="Arial" panose="020B0604020202020204" pitchFamily="34" charset="0"/>
              </a:defRPr>
            </a:lvl2pPr>
            <a:lvl3pPr marL="1164717" indent="-232943">
              <a:defRPr sz="4900">
                <a:solidFill>
                  <a:schemeClr val="tx1"/>
                </a:solidFill>
                <a:latin typeface="Arial" panose="020B0604020202020204" pitchFamily="34" charset="0"/>
              </a:defRPr>
            </a:lvl3pPr>
            <a:lvl4pPr marL="1630604" indent="-232943">
              <a:defRPr sz="4900">
                <a:solidFill>
                  <a:schemeClr val="tx1"/>
                </a:solidFill>
                <a:latin typeface="Arial" panose="020B0604020202020204" pitchFamily="34" charset="0"/>
              </a:defRPr>
            </a:lvl4pPr>
            <a:lvl5pPr marL="2096491" indent="-232943">
              <a:defRPr sz="4900">
                <a:solidFill>
                  <a:schemeClr val="tx1"/>
                </a:solidFill>
                <a:latin typeface="Arial" panose="020B0604020202020204" pitchFamily="34" charset="0"/>
              </a:defRPr>
            </a:lvl5pPr>
            <a:lvl6pPr marL="2562377" indent="-232943" defTabSz="1242365" eaLnBrk="0" fontAlgn="base" hangingPunct="0">
              <a:spcBef>
                <a:spcPct val="0"/>
              </a:spcBef>
              <a:spcAft>
                <a:spcPct val="0"/>
              </a:spcAft>
              <a:defRPr sz="4900">
                <a:solidFill>
                  <a:schemeClr val="tx1"/>
                </a:solidFill>
                <a:latin typeface="Arial" panose="020B0604020202020204" pitchFamily="34" charset="0"/>
              </a:defRPr>
            </a:lvl6pPr>
            <a:lvl7pPr marL="3028264" indent="-232943" defTabSz="1242365" eaLnBrk="0" fontAlgn="base" hangingPunct="0">
              <a:spcBef>
                <a:spcPct val="0"/>
              </a:spcBef>
              <a:spcAft>
                <a:spcPct val="0"/>
              </a:spcAft>
              <a:defRPr sz="4900">
                <a:solidFill>
                  <a:schemeClr val="tx1"/>
                </a:solidFill>
                <a:latin typeface="Arial" panose="020B0604020202020204" pitchFamily="34" charset="0"/>
              </a:defRPr>
            </a:lvl7pPr>
            <a:lvl8pPr marL="3494151" indent="-232943" defTabSz="1242365" eaLnBrk="0" fontAlgn="base" hangingPunct="0">
              <a:spcBef>
                <a:spcPct val="0"/>
              </a:spcBef>
              <a:spcAft>
                <a:spcPct val="0"/>
              </a:spcAft>
              <a:defRPr sz="4900">
                <a:solidFill>
                  <a:schemeClr val="tx1"/>
                </a:solidFill>
                <a:latin typeface="Arial" panose="020B0604020202020204" pitchFamily="34" charset="0"/>
              </a:defRPr>
            </a:lvl8pPr>
            <a:lvl9pPr marL="3960038" indent="-232943" defTabSz="1242365" eaLnBrk="0" fontAlgn="base" hangingPunct="0">
              <a:spcBef>
                <a:spcPct val="0"/>
              </a:spcBef>
              <a:spcAft>
                <a:spcPct val="0"/>
              </a:spcAft>
              <a:defRPr sz="4900">
                <a:solidFill>
                  <a:schemeClr val="tx1"/>
                </a:solidFill>
                <a:latin typeface="Arial" panose="020B0604020202020204" pitchFamily="34" charset="0"/>
              </a:defRPr>
            </a:lvl9pPr>
          </a:lstStyle>
          <a:p>
            <a:pPr marL="0" marR="0" lvl="0" indent="0" algn="r" defTabSz="1242365" rtl="0" eaLnBrk="1" fontAlgn="base" latinLnBrk="0" hangingPunct="1">
              <a:lnSpc>
                <a:spcPct val="100000"/>
              </a:lnSpc>
              <a:spcBef>
                <a:spcPct val="0"/>
              </a:spcBef>
              <a:spcAft>
                <a:spcPct val="0"/>
              </a:spcAft>
              <a:buClrTx/>
              <a:buSzTx/>
              <a:buFontTx/>
              <a:buNone/>
              <a:tabLst/>
              <a:defRPr/>
            </a:pPr>
            <a:fld id="{1D8F0250-C5B1-4BB9-B0FC-00419E81AEC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1242365"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3C88E-7EE8-4223-9D0F-90FC1B0CB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627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DC817FC-6957-42E5-99A7-6C7CED9039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2DFF8232-CFCD-40EF-BAD9-92EE34590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endParaRPr lang="en-US" altLang="en-US" sz="1400" dirty="0"/>
          </a:p>
        </p:txBody>
      </p:sp>
    </p:spTree>
    <p:extLst>
      <p:ext uri="{BB962C8B-B14F-4D97-AF65-F5344CB8AC3E}">
        <p14:creationId xmlns:p14="http://schemas.microsoft.com/office/powerpoint/2010/main" val="1716525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5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https://new.nsf.gov/about#what-we-support-b2a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41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https://new.nsf.gov/about/about-nsf-by-the-numbers</a:t>
            </a:r>
          </a:p>
          <a:p>
            <a:r>
              <a:rPr lang="en-US" dirty="0"/>
              <a:t>Notice that lots of awards go to highly populous states, uneven investment in research across the country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09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Next LT Pro" panose="020B0504020202020204" pitchFamily="34" charset="0"/>
                <a:ea typeface="Nirmala Text" panose="020B0502040204020203" pitchFamily="34" charset="0"/>
                <a:cs typeface="Nirmala Text" panose="020B0502040204020203" pitchFamily="34" charset="0"/>
              </a:rPr>
              <a:t>The enhanced focus on NSF funding in </a:t>
            </a:r>
            <a:r>
              <a:rPr lang="en-US" dirty="0" err="1">
                <a:latin typeface="Avenir Next LT Pro" panose="020B0504020202020204" pitchFamily="34" charset="0"/>
                <a:ea typeface="Nirmala Text" panose="020B0502040204020203" pitchFamily="34" charset="0"/>
                <a:cs typeface="Nirmala Text" panose="020B0502040204020203" pitchFamily="34" charset="0"/>
              </a:rPr>
              <a:t>EPSCoR</a:t>
            </a:r>
            <a:r>
              <a:rPr lang="en-US" dirty="0">
                <a:latin typeface="Avenir Next LT Pro" panose="020B0504020202020204" pitchFamily="34" charset="0"/>
                <a:ea typeface="Nirmala Text" panose="020B0502040204020203" pitchFamily="34" charset="0"/>
                <a:cs typeface="Nirmala Text" panose="020B0502040204020203" pitchFamily="34" charset="0"/>
              </a:rPr>
              <a:t> jurisdictions is to aid in addressing the </a:t>
            </a:r>
            <a:r>
              <a:rPr lang="en-US" b="1" dirty="0">
                <a:latin typeface="Avenir Next LT Pro" panose="020B0504020202020204" pitchFamily="34" charset="0"/>
                <a:ea typeface="Nirmala Text" panose="020B0502040204020203" pitchFamily="34" charset="0"/>
                <a:cs typeface="Nirmala Text" panose="020B0502040204020203" pitchFamily="34" charset="0"/>
              </a:rPr>
              <a:t>Missing Millions</a:t>
            </a:r>
            <a:r>
              <a:rPr lang="en-US" dirty="0">
                <a:latin typeface="Avenir Next LT Pro" panose="020B0504020202020204" pitchFamily="34" charset="0"/>
                <a:ea typeface="Nirmala Text" panose="020B0502040204020203" pitchFamily="34" charset="0"/>
                <a:cs typeface="Nirmala Text" panose="020B0502040204020203" pitchFamily="34" charset="0"/>
              </a:rPr>
              <a:t> – individuals, communities, and institutions who are not yet engaged in the STEM workforce leading to great disparity in racial, ethnic, and gender representation of the general population in STEM fields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259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75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144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70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6AD5E-A82F-4CE4-B5F1-EC87B5845A1F}" type="slidenum">
              <a:rPr lang="en-US" smtClean="0"/>
              <a:t>7</a:t>
            </a:fld>
            <a:endParaRPr lang="en-US"/>
          </a:p>
        </p:txBody>
      </p:sp>
    </p:spTree>
    <p:extLst>
      <p:ext uri="{BB962C8B-B14F-4D97-AF65-F5344CB8AC3E}">
        <p14:creationId xmlns:p14="http://schemas.microsoft.com/office/powerpoint/2010/main" val="386439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6AD5E-A82F-4CE4-B5F1-EC87B5845A1F}" type="slidenum">
              <a:rPr lang="en-US" smtClean="0"/>
              <a:t>8</a:t>
            </a:fld>
            <a:endParaRPr lang="en-US"/>
          </a:p>
        </p:txBody>
      </p:sp>
    </p:spTree>
    <p:extLst>
      <p:ext uri="{BB962C8B-B14F-4D97-AF65-F5344CB8AC3E}">
        <p14:creationId xmlns:p14="http://schemas.microsoft.com/office/powerpoint/2010/main" val="108449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6AD5E-A82F-4CE4-B5F1-EC87B5845A1F}" type="slidenum">
              <a:rPr lang="en-US" smtClean="0"/>
              <a:t>10</a:t>
            </a:fld>
            <a:endParaRPr lang="en-US"/>
          </a:p>
        </p:txBody>
      </p:sp>
    </p:spTree>
    <p:extLst>
      <p:ext uri="{BB962C8B-B14F-4D97-AF65-F5344CB8AC3E}">
        <p14:creationId xmlns:p14="http://schemas.microsoft.com/office/powerpoint/2010/main" val="158047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8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44588" y="688975"/>
            <a:ext cx="4568825" cy="3427413"/>
          </a:xfrm>
          <a:ln/>
        </p:spPr>
      </p:sp>
      <p:sp>
        <p:nvSpPr>
          <p:cNvPr id="58370" name="Rectangle 3"/>
          <p:cNvSpPr>
            <a:spLocks noGrp="1" noChangeArrowheads="1"/>
          </p:cNvSpPr>
          <p:nvPr>
            <p:ph type="body" idx="1"/>
          </p:nvPr>
        </p:nvSpPr>
        <p:spPr>
          <a:xfrm>
            <a:off x="914711" y="4342464"/>
            <a:ext cx="5028579" cy="4114487"/>
          </a:xfrm>
          <a:noFill/>
          <a:ln/>
        </p:spPr>
        <p:txBody>
          <a:bodyPr lIns="91404" tIns="45701" rIns="91404" bIns="45701"/>
          <a:lstStyle/>
          <a:p>
            <a:endParaRPr lang="en-US">
              <a:latin typeface="Myriad Web"/>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884002" rtl="0" eaLnBrk="1" fontAlgn="auto" latinLnBrk="0" hangingPunct="1">
              <a:lnSpc>
                <a:spcPct val="100000"/>
              </a:lnSpc>
              <a:spcBef>
                <a:spcPts val="0"/>
              </a:spcBef>
              <a:spcAft>
                <a:spcPts val="0"/>
              </a:spcAft>
              <a:buClrTx/>
              <a:buSzTx/>
              <a:buFontTx/>
              <a:buNone/>
              <a:tabLst/>
              <a:defRPr/>
            </a:pPr>
            <a:fld id="{83EC2A91-B102-40F3-89E7-F0B885BD591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88400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2707" name="Rectangle 2"/>
          <p:cNvSpPr>
            <a:spLocks noGrp="1" noRot="1" noChangeAspect="1" noChangeArrowheads="1" noTextEdit="1"/>
          </p:cNvSpPr>
          <p:nvPr>
            <p:ph type="sldImg"/>
          </p:nvPr>
        </p:nvSpPr>
        <p:spPr>
          <a:xfrm>
            <a:off x="1166813" y="690563"/>
            <a:ext cx="4619625" cy="3463925"/>
          </a:xfrm>
          <a:ln/>
        </p:spPr>
      </p:sp>
      <p:sp>
        <p:nvSpPr>
          <p:cNvPr id="72708" name="Rectangle 3"/>
          <p:cNvSpPr>
            <a:spLocks noGrp="1" noChangeArrowheads="1"/>
          </p:cNvSpPr>
          <p:nvPr>
            <p:ph type="body" idx="1"/>
          </p:nvPr>
        </p:nvSpPr>
        <p:spPr>
          <a:noFill/>
          <a:ln/>
        </p:spPr>
        <p:txBody>
          <a:bodyPr/>
          <a:lstStyle/>
          <a:p>
            <a:pPr>
              <a:spcBef>
                <a:spcPct val="0"/>
              </a:spcBef>
            </a:pPr>
            <a:r>
              <a:rPr lang="en-US" i="1" dirty="0">
                <a:latin typeface="Arial" pitchFamily="34" charset="0"/>
                <a:ea typeface="ＭＳ Ｐゴシック"/>
                <a:cs typeface="ＭＳ Ｐゴシック"/>
              </a:rPr>
              <a:t>[Animated, 1 click]</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786D7-AF66-4425-A273-A7C9869D7838}"/>
              </a:ext>
            </a:extLst>
          </p:cNvPr>
          <p:cNvSpPr/>
          <p:nvPr userDrawn="1"/>
        </p:nvSpPr>
        <p:spPr>
          <a:xfrm rot="5400000" flipH="1">
            <a:off x="4514851" y="-3036887"/>
            <a:ext cx="138113" cy="8275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1200" spc="23" dirty="0" err="1">
              <a:solidFill>
                <a:schemeClr val="tx1"/>
              </a:solidFill>
              <a:ea typeface="Neue Haas Grotesk Display Std 55 Roman" charset="0"/>
              <a:cs typeface="Neue Haas Grotesk Display Std 55 Roman" charset="0"/>
            </a:endParaRPr>
          </a:p>
        </p:txBody>
      </p:sp>
      <p:pic>
        <p:nvPicPr>
          <p:cNvPr id="5" name="Picture 5" descr="Image result for nimh nih logo png">
            <a:extLst>
              <a:ext uri="{FF2B5EF4-FFF2-40B4-BE49-F238E27FC236}">
                <a16:creationId xmlns:a16="http://schemas.microsoft.com/office/drawing/2014/main" id="{E68D0484-3B21-4F57-AFDD-11B1579DC6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3813" y="6342063"/>
            <a:ext cx="13144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446088" y="1334080"/>
            <a:ext cx="8275320" cy="487025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Title 11"/>
          <p:cNvSpPr>
            <a:spLocks noGrp="1"/>
          </p:cNvSpPr>
          <p:nvPr>
            <p:ph type="title"/>
          </p:nvPr>
        </p:nvSpPr>
        <p:spPr>
          <a:xfrm>
            <a:off x="446087" y="169033"/>
            <a:ext cx="8275321" cy="863354"/>
          </a:xfrm>
          <a:prstGeom prst="rect">
            <a:avLst/>
          </a:prstGeom>
        </p:spPr>
        <p:txBody>
          <a:bodyPr anchor="ctr"/>
          <a:lstStyle>
            <a:lvl1pPr>
              <a:defRPr sz="2400" b="1"/>
            </a:lvl1pPr>
          </a:lstStyle>
          <a:p>
            <a:r>
              <a:rPr lang="en-US" dirty="0"/>
              <a:t>Click to edit Master title style</a:t>
            </a:r>
          </a:p>
        </p:txBody>
      </p:sp>
      <p:sp>
        <p:nvSpPr>
          <p:cNvPr id="6" name="Slide Number Placeholder 1">
            <a:extLst>
              <a:ext uri="{FF2B5EF4-FFF2-40B4-BE49-F238E27FC236}">
                <a16:creationId xmlns:a16="http://schemas.microsoft.com/office/drawing/2014/main" id="{D654329B-C1F5-44A0-B62C-60CA6ECC2835}"/>
              </a:ext>
            </a:extLst>
          </p:cNvPr>
          <p:cNvSpPr>
            <a:spLocks noGrp="1"/>
          </p:cNvSpPr>
          <p:nvPr>
            <p:ph type="sldNum" sz="quarter" idx="11"/>
          </p:nvPr>
        </p:nvSpPr>
        <p:spPr/>
        <p:txBody>
          <a:bodyPr vert="horz" lIns="91440" tIns="45720" rIns="91440" bIns="45720" rtlCol="0"/>
          <a:lstStyle>
            <a:lvl1pPr algn="ctr">
              <a:defRPr sz="825">
                <a:solidFill>
                  <a:schemeClr val="tx1"/>
                </a:solidFill>
              </a:defRPr>
            </a:lvl1pPr>
          </a:lstStyle>
          <a:p>
            <a:pPr>
              <a:defRPr/>
            </a:pPr>
            <a:fld id="{46688D5D-5A53-4C18-A58E-42715FD2677C}" type="slidenum">
              <a:rPr lang="en-US"/>
              <a:pPr>
                <a:defRPr/>
              </a:pPr>
              <a:t>‹#›</a:t>
            </a:fld>
            <a:endParaRPr lang="en-US" dirty="0"/>
          </a:p>
        </p:txBody>
      </p:sp>
    </p:spTree>
    <p:extLst>
      <p:ext uri="{BB962C8B-B14F-4D97-AF65-F5344CB8AC3E}">
        <p14:creationId xmlns:p14="http://schemas.microsoft.com/office/powerpoint/2010/main" val="388498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E92D-57F8-47A2-B443-E3941684661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2EA5F66-4978-4A68-A9D0-DDE897606F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934EE5-CA4D-49CE-B1DD-804263F5DD4B}"/>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5" name="Footer Placeholder 4">
            <a:extLst>
              <a:ext uri="{FF2B5EF4-FFF2-40B4-BE49-F238E27FC236}">
                <a16:creationId xmlns:a16="http://schemas.microsoft.com/office/drawing/2014/main" id="{46BF5F21-938B-468A-AAFC-75AA6CF61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0BE24-CE30-43E3-8E14-C5064ED41568}"/>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310047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EC83-E84E-4F4B-BB3C-18DA41FA2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D4D19E-CC10-44CC-B7E3-9890F6E03E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43113-ACA9-42B8-8B2E-8D530C71360D}"/>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5" name="Footer Placeholder 4">
            <a:extLst>
              <a:ext uri="{FF2B5EF4-FFF2-40B4-BE49-F238E27FC236}">
                <a16:creationId xmlns:a16="http://schemas.microsoft.com/office/drawing/2014/main" id="{2CE22182-1BEC-47A3-A7A8-B0423C748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6ADFB-3F47-4241-9DDD-D8F2ECC74199}"/>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323778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06BD-3AC9-4FB1-9FCD-A2F7862A364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4E4D4E2-AD1B-42C2-8B04-C2BDAB9691F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C64187-D6D1-4DC3-B636-1886FAF9735A}"/>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5" name="Footer Placeholder 4">
            <a:extLst>
              <a:ext uri="{FF2B5EF4-FFF2-40B4-BE49-F238E27FC236}">
                <a16:creationId xmlns:a16="http://schemas.microsoft.com/office/drawing/2014/main" id="{68524264-2C12-4134-A806-C8BD79956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835DE-217A-4059-A736-253AC9DD4A06}"/>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3780565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CEDE-F2FD-4F05-9F4B-288408E50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70EC8-6632-417C-AB13-C0128910A4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623D38-A277-4C05-988B-815CECE89D9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CC9AB8-4EE0-442B-BE50-CDAD5730F7C8}"/>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6" name="Footer Placeholder 5">
            <a:extLst>
              <a:ext uri="{FF2B5EF4-FFF2-40B4-BE49-F238E27FC236}">
                <a16:creationId xmlns:a16="http://schemas.microsoft.com/office/drawing/2014/main" id="{C778DE15-9ECF-4863-A909-4A55849BC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45CC6-9DEC-4F1A-82DE-3940080C9E39}"/>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318612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6F2D-C702-459D-A0D3-F0BF5A4C651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2182F-3767-469A-BA68-CEB5A712C8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637543C-651C-46DB-874D-36B495340C3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E43798-E061-479A-8A42-0655E1F956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848AD7A-FF87-4375-989E-983509217C6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C3793-1123-485A-9014-D498F2DBBFAD}"/>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8" name="Footer Placeholder 7">
            <a:extLst>
              <a:ext uri="{FF2B5EF4-FFF2-40B4-BE49-F238E27FC236}">
                <a16:creationId xmlns:a16="http://schemas.microsoft.com/office/drawing/2014/main" id="{72D96248-A122-4F86-9089-E96B58137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ABB74-E898-43AA-8ABA-375AC8A4FA8B}"/>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3106222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DFEBA-AFCF-4DE7-A499-2672BBA990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262650-72D7-4D71-990D-F28AEE655D7D}"/>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4" name="Footer Placeholder 3">
            <a:extLst>
              <a:ext uri="{FF2B5EF4-FFF2-40B4-BE49-F238E27FC236}">
                <a16:creationId xmlns:a16="http://schemas.microsoft.com/office/drawing/2014/main" id="{85F5016A-94FC-429A-92B0-9F517C91DF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27FAFE-CEAF-4679-B0E9-A92E38046102}"/>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426522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E55D0-01E9-4E7C-8BFF-5431D06B2C4D}"/>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3" name="Footer Placeholder 2">
            <a:extLst>
              <a:ext uri="{FF2B5EF4-FFF2-40B4-BE49-F238E27FC236}">
                <a16:creationId xmlns:a16="http://schemas.microsoft.com/office/drawing/2014/main" id="{1DE9EE70-0A90-4483-ACA7-B1B6DA94D9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DCAC17-C7DC-468A-B524-7509BFF91C28}"/>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43090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7168-21F1-47A0-9CAB-7F3222D061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70706C-6D21-423B-A194-E967A6C6A50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F48D76-4B1B-45ED-8145-A7F2072A84A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22CDA9A-AC23-4BA0-BA38-E792239451A6}"/>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6" name="Footer Placeholder 5">
            <a:extLst>
              <a:ext uri="{FF2B5EF4-FFF2-40B4-BE49-F238E27FC236}">
                <a16:creationId xmlns:a16="http://schemas.microsoft.com/office/drawing/2014/main" id="{8340B87B-0352-4E39-9C2C-A8808AEFF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7EDA1-76F6-4B61-BC5E-A814D0C2D30C}"/>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135539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E220-CBE3-4231-92BF-DDFEE59820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A79DF8-CBB0-4ABF-9417-F3AD333EAF1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2FC14E0-E789-483D-8F35-D070374965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4CAFA93-8E68-4AB3-906A-6ECC046CD89A}"/>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6" name="Footer Placeholder 5">
            <a:extLst>
              <a:ext uri="{FF2B5EF4-FFF2-40B4-BE49-F238E27FC236}">
                <a16:creationId xmlns:a16="http://schemas.microsoft.com/office/drawing/2014/main" id="{8DA408BE-77BC-42BF-88E1-7F13DA755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5D7C5-084B-4534-91E3-4CECC67567C1}"/>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180774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C089-33C6-4FDC-9CD4-0DC612404F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931D9-9902-43FE-BF2F-499A62F109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F4014-C373-40D7-87A2-A1B42DAE1E20}"/>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5" name="Footer Placeholder 4">
            <a:extLst>
              <a:ext uri="{FF2B5EF4-FFF2-40B4-BE49-F238E27FC236}">
                <a16:creationId xmlns:a16="http://schemas.microsoft.com/office/drawing/2014/main" id="{96F51BF3-F018-4088-9FF9-6768F4F46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C605-5F41-419A-AC27-DCE58C0D4B76}"/>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603651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32E216-77F9-CB8A-2E7D-345D3F618D0E}"/>
              </a:ext>
            </a:extLst>
          </p:cNvPr>
          <p:cNvSpPr/>
          <p:nvPr userDrawn="1"/>
        </p:nvSpPr>
        <p:spPr>
          <a:xfrm>
            <a:off x="0" y="0"/>
            <a:ext cx="9144000" cy="694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5414A6-7AFF-92C6-573F-5E9366C4F72C}"/>
              </a:ext>
            </a:extLst>
          </p:cNvPr>
          <p:cNvPicPr>
            <a:picLocks noChangeAspect="1"/>
          </p:cNvPicPr>
          <p:nvPr userDrawn="1"/>
        </p:nvPicPr>
        <p:blipFill>
          <a:blip r:embed="rId2"/>
          <a:srcRect/>
          <a:stretch/>
        </p:blipFill>
        <p:spPr>
          <a:xfrm>
            <a:off x="0" y="0"/>
            <a:ext cx="9262533" cy="6946899"/>
          </a:xfrm>
          <a:prstGeom prst="rect">
            <a:avLst/>
          </a:prstGeom>
        </p:spPr>
      </p:pic>
      <p:sp>
        <p:nvSpPr>
          <p:cNvPr id="8" name="Content Placeholder 9">
            <a:extLst>
              <a:ext uri="{FF2B5EF4-FFF2-40B4-BE49-F238E27FC236}">
                <a16:creationId xmlns:a16="http://schemas.microsoft.com/office/drawing/2014/main" id="{8D12154D-9D40-A6FE-73FB-3FF4C1762EA1}"/>
              </a:ext>
            </a:extLst>
          </p:cNvPr>
          <p:cNvSpPr>
            <a:spLocks noGrp="1"/>
          </p:cNvSpPr>
          <p:nvPr>
            <p:ph sz="quarter" idx="12" hasCustomPrompt="1"/>
          </p:nvPr>
        </p:nvSpPr>
        <p:spPr>
          <a:xfrm>
            <a:off x="3916016" y="3273002"/>
            <a:ext cx="4981691" cy="1306513"/>
          </a:xfrm>
          <a:prstGeom prst="rect">
            <a:avLst/>
          </a:prstGeom>
        </p:spPr>
        <p:txBody>
          <a:bodyPr>
            <a:normAutofit/>
          </a:bodyPr>
          <a:lstStyle>
            <a:lvl1pPr marL="0" indent="0">
              <a:buFontTx/>
              <a:buNone/>
              <a:defRPr lang="en-US" sz="2000" b="1"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1pPr>
            <a:lvl2pPr marL="4572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2pPr>
            <a:lvl3pPr marL="9144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3pPr>
            <a:lvl4pPr marL="13716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4pPr>
            <a:lvl5pPr marL="1828800" indent="0">
              <a:buFontTx/>
              <a:buNone/>
              <a:defRPr lang="en-US" sz="2800" b="0" i="0" kern="120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5pPr>
          </a:lstStyle>
          <a:p>
            <a:pPr lvl="0"/>
            <a:r>
              <a:rPr lang="en-US" dirty="0"/>
              <a:t>Click to edit Master</a:t>
            </a:r>
            <a:br>
              <a:rPr lang="en-US" dirty="0"/>
            </a:br>
            <a:r>
              <a:rPr lang="en-US" dirty="0"/>
              <a:t>text styles</a:t>
            </a:r>
          </a:p>
        </p:txBody>
      </p:sp>
      <p:sp>
        <p:nvSpPr>
          <p:cNvPr id="15" name="Text Placeholder 2">
            <a:extLst>
              <a:ext uri="{FF2B5EF4-FFF2-40B4-BE49-F238E27FC236}">
                <a16:creationId xmlns:a16="http://schemas.microsoft.com/office/drawing/2014/main" id="{CCAEF42F-DEFC-BD50-3319-FED25B61B601}"/>
              </a:ext>
            </a:extLst>
          </p:cNvPr>
          <p:cNvSpPr>
            <a:spLocks noGrp="1"/>
          </p:cNvSpPr>
          <p:nvPr>
            <p:ph type="body" idx="11"/>
          </p:nvPr>
        </p:nvSpPr>
        <p:spPr>
          <a:xfrm>
            <a:off x="3916016" y="4855318"/>
            <a:ext cx="4981691" cy="1266825"/>
          </a:xfrm>
          <a:prstGeom prst="rect">
            <a:avLst/>
          </a:prstGeom>
        </p:spPr>
        <p:txBody>
          <a:bodyPr>
            <a:normAutofit/>
          </a:bodyPr>
          <a:lstStyle>
            <a:lvl1pPr marL="0" indent="0">
              <a:buFontTx/>
              <a:buNone/>
              <a:defRPr sz="2400" b="0" cap="none" spc="0">
                <a:ln w="0"/>
                <a:solidFill>
                  <a:schemeClr val="bg1"/>
                </a:solidFill>
                <a:effectLst>
                  <a:outerShdw blurRad="38100" dist="25400" dir="5400000" algn="ctr" rotWithShape="0">
                    <a:srgbClr val="6E747A">
                      <a:alpha val="43000"/>
                    </a:srgbClr>
                  </a:outerShdw>
                </a:effectLst>
              </a:defRPr>
            </a:lvl1pPr>
            <a:lvl2pPr marL="457200" indent="0">
              <a:buFontTx/>
              <a:buNone/>
              <a:defRPr b="0" cap="none" spc="0">
                <a:ln w="0"/>
                <a:solidFill>
                  <a:schemeClr val="bg1"/>
                </a:solidFill>
                <a:effectLst>
                  <a:outerShdw blurRad="38100" dist="25400" dir="5400000" algn="ctr" rotWithShape="0">
                    <a:srgbClr val="6E747A">
                      <a:alpha val="43000"/>
                    </a:srgbClr>
                  </a:outerShdw>
                </a:effectLst>
              </a:defRPr>
            </a:lvl2pPr>
            <a:lvl3pPr marL="914400" indent="0">
              <a:buFontTx/>
              <a:buNone/>
              <a:defRPr b="0" cap="none" spc="0">
                <a:ln w="0"/>
                <a:solidFill>
                  <a:schemeClr val="bg1"/>
                </a:solidFill>
                <a:effectLst>
                  <a:outerShdw blurRad="38100" dist="25400" dir="5400000" algn="ctr" rotWithShape="0">
                    <a:srgbClr val="6E747A">
                      <a:alpha val="43000"/>
                    </a:srgbClr>
                  </a:outerShdw>
                </a:effectLst>
              </a:defRPr>
            </a:lvl3pPr>
            <a:lvl4pPr marL="1371600" indent="0">
              <a:buFontTx/>
              <a:buNone/>
              <a:defRPr b="0" cap="none" spc="0">
                <a:ln w="0"/>
                <a:solidFill>
                  <a:schemeClr val="bg1"/>
                </a:solidFill>
                <a:effectLst>
                  <a:outerShdw blurRad="38100" dist="25400" dir="5400000" algn="ctr" rotWithShape="0">
                    <a:srgbClr val="6E747A">
                      <a:alpha val="43000"/>
                    </a:srgbClr>
                  </a:outerShdw>
                </a:effectLst>
              </a:defRPr>
            </a:lvl4pPr>
            <a:lvl5pPr marL="1828800" indent="0">
              <a:buFontTx/>
              <a:buNone/>
              <a:defRPr b="0" cap="none" spc="0">
                <a:ln w="0"/>
                <a:solidFill>
                  <a:schemeClr val="bg1"/>
                </a:solidFill>
                <a:effectLst>
                  <a:outerShdw blurRad="38100" dist="25400" dir="5400000" algn="ctr" rotWithShape="0">
                    <a:srgbClr val="6E747A">
                      <a:alpha val="43000"/>
                    </a:srgbClr>
                  </a:outerShdw>
                </a:effectLst>
              </a:defRPr>
            </a:lvl5pPr>
          </a:lstStyle>
          <a:p>
            <a:pPr lvl="0"/>
            <a:r>
              <a:rPr lang="en-US" dirty="0"/>
              <a:t>Click to edit Master text style</a:t>
            </a:r>
          </a:p>
        </p:txBody>
      </p:sp>
      <p:sp>
        <p:nvSpPr>
          <p:cNvPr id="2" name="Title 1">
            <a:extLst>
              <a:ext uri="{FF2B5EF4-FFF2-40B4-BE49-F238E27FC236}">
                <a16:creationId xmlns:a16="http://schemas.microsoft.com/office/drawing/2014/main" id="{F0330650-D715-0CEB-98AD-A08D5A0424D7}"/>
              </a:ext>
            </a:extLst>
          </p:cNvPr>
          <p:cNvSpPr>
            <a:spLocks noGrp="1"/>
          </p:cNvSpPr>
          <p:nvPr>
            <p:ph type="title" hasCustomPrompt="1"/>
          </p:nvPr>
        </p:nvSpPr>
        <p:spPr>
          <a:xfrm>
            <a:off x="3916015" y="1285368"/>
            <a:ext cx="4981691" cy="1676907"/>
          </a:xfrm>
        </p:spPr>
        <p:txBody>
          <a:bodyPr anchor="t" anchorCtr="0">
            <a:normAutofit/>
          </a:bodyPr>
          <a:lstStyle>
            <a:lvl1pPr>
              <a:defRPr sz="3600">
                <a:solidFill>
                  <a:schemeClr val="bg1"/>
                </a:solidFill>
              </a:defRPr>
            </a:lvl1pPr>
          </a:lstStyle>
          <a:p>
            <a:r>
              <a:rPr lang="en-US" dirty="0"/>
              <a:t>TITLE</a:t>
            </a:r>
          </a:p>
        </p:txBody>
      </p:sp>
      <p:pic>
        <p:nvPicPr>
          <p:cNvPr id="4" name="Picture 3" descr="U.S. Department of Health and Human Services logo; National Institutes of Health logo; National Institute of Mental Health logo. ">
            <a:extLst>
              <a:ext uri="{FF2B5EF4-FFF2-40B4-BE49-F238E27FC236}">
                <a16:creationId xmlns:a16="http://schemas.microsoft.com/office/drawing/2014/main" id="{18DB2633-FA7D-37AE-4D12-F402BA6D1DAD}"/>
              </a:ext>
            </a:extLst>
          </p:cNvPr>
          <p:cNvPicPr>
            <a:picLocks noChangeAspect="1"/>
          </p:cNvPicPr>
          <p:nvPr userDrawn="1"/>
        </p:nvPicPr>
        <p:blipFill>
          <a:blip r:embed="rId3"/>
          <a:stretch>
            <a:fillRect/>
          </a:stretch>
        </p:blipFill>
        <p:spPr>
          <a:xfrm>
            <a:off x="137226" y="6337948"/>
            <a:ext cx="1545535" cy="460134"/>
          </a:xfrm>
          <a:prstGeom prst="rect">
            <a:avLst/>
          </a:prstGeom>
        </p:spPr>
      </p:pic>
    </p:spTree>
    <p:extLst>
      <p:ext uri="{BB962C8B-B14F-4D97-AF65-F5344CB8AC3E}">
        <p14:creationId xmlns:p14="http://schemas.microsoft.com/office/powerpoint/2010/main" val="616347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D3172E-C772-4FA8-B2EB-B2AC1ADC316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4D7188-335B-49A2-B341-613856EC1EF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F7F97-D56C-4129-9D3B-32CEC4232EF6}"/>
              </a:ext>
            </a:extLst>
          </p:cNvPr>
          <p:cNvSpPr>
            <a:spLocks noGrp="1"/>
          </p:cNvSpPr>
          <p:nvPr>
            <p:ph type="dt" sz="half" idx="10"/>
          </p:nvPr>
        </p:nvSpPr>
        <p:spPr/>
        <p:txBody>
          <a:bodyPr/>
          <a:lstStyle/>
          <a:p>
            <a:fld id="{19AB171E-A01E-457D-9AB7-042D53F1038C}" type="datetimeFigureOut">
              <a:rPr lang="en-US" smtClean="0"/>
              <a:t>7/19/2024</a:t>
            </a:fld>
            <a:endParaRPr lang="en-US"/>
          </a:p>
        </p:txBody>
      </p:sp>
      <p:sp>
        <p:nvSpPr>
          <p:cNvPr id="5" name="Footer Placeholder 4">
            <a:extLst>
              <a:ext uri="{FF2B5EF4-FFF2-40B4-BE49-F238E27FC236}">
                <a16:creationId xmlns:a16="http://schemas.microsoft.com/office/drawing/2014/main" id="{BF0217FD-B073-4226-8379-4E7497D54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91AE2-A2D0-4BD8-AF9A-025E6DD146E6}"/>
              </a:ext>
            </a:extLst>
          </p:cNvPr>
          <p:cNvSpPr>
            <a:spLocks noGrp="1"/>
          </p:cNvSpPr>
          <p:nvPr>
            <p:ph type="sldNum" sz="quarter" idx="12"/>
          </p:nvPr>
        </p:nvSpPr>
        <p:spPr/>
        <p:txBody>
          <a:bodyPr/>
          <a:lstStyle/>
          <a:p>
            <a:fld id="{21BC6441-028B-4A26-A071-C969C65A178D}" type="slidenum">
              <a:rPr lang="en-US" smtClean="0"/>
              <a:t>‹#›</a:t>
            </a:fld>
            <a:endParaRPr lang="en-US"/>
          </a:p>
        </p:txBody>
      </p:sp>
    </p:spTree>
    <p:extLst>
      <p:ext uri="{BB962C8B-B14F-4D97-AF65-F5344CB8AC3E}">
        <p14:creationId xmlns:p14="http://schemas.microsoft.com/office/powerpoint/2010/main" val="3524361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342900" y="2653546"/>
            <a:ext cx="8458200" cy="1306614"/>
          </a:xfrm>
        </p:spPr>
        <p:txBody>
          <a:bodyPr anchor="t">
            <a:normAutofit/>
          </a:bodyPr>
          <a:lstStyle>
            <a:lvl1pPr algn="l">
              <a:defRPr sz="3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342900" y="4125779"/>
            <a:ext cx="8458200" cy="2120380"/>
          </a:xfrm>
        </p:spPr>
        <p:txBody>
          <a:bodyPr/>
          <a:lstStyle>
            <a:lvl1pPr marL="0" indent="0" algn="l">
              <a:buNone/>
              <a:defRPr sz="18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4" name="hcSlideMaster.Title SlideHeader">
            <a:extLst>
              <a:ext uri="{FF2B5EF4-FFF2-40B4-BE49-F238E27FC236}">
                <a16:creationId xmlns:a16="http://schemas.microsoft.com/office/drawing/2014/main" id="{E5C87D2D-2718-D423-50BC-FDAB13D801FB}"/>
              </a:ext>
            </a:extLst>
          </p:cNvPr>
          <p:cNvSpPr txBox="1"/>
          <p:nvPr userDrawn="1"/>
        </p:nvSpPr>
        <p:spPr>
          <a:xfrm>
            <a:off x="0" y="0"/>
            <a:ext cx="9144000" cy="300082"/>
          </a:xfrm>
          <a:prstGeom prst="rect">
            <a:avLst/>
          </a:prstGeom>
          <a:noFill/>
        </p:spPr>
        <p:txBody>
          <a:bodyPr vert="horz" rtlCol="0">
            <a:spAutoFit/>
          </a:bodyPr>
          <a:lstStyle/>
          <a:p>
            <a:endParaRPr lang="en-US" sz="1350"/>
          </a:p>
        </p:txBody>
      </p:sp>
      <p:sp>
        <p:nvSpPr>
          <p:cNvPr id="5" name="hcTitle SlideHeader">
            <a:extLst>
              <a:ext uri="{FF2B5EF4-FFF2-40B4-BE49-F238E27FC236}">
                <a16:creationId xmlns:a16="http://schemas.microsoft.com/office/drawing/2014/main" id="{79B3916D-203F-CA1C-459A-EE034AF9D106}"/>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06208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342900" y="2653546"/>
            <a:ext cx="8458200" cy="1306614"/>
          </a:xfrm>
        </p:spPr>
        <p:txBody>
          <a:bodyPr anchor="t">
            <a:normAutofit/>
          </a:bodyPr>
          <a:lstStyle>
            <a:lvl1pPr algn="l">
              <a:defRPr sz="3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342900" y="4125779"/>
            <a:ext cx="8458200" cy="2120380"/>
          </a:xfrm>
        </p:spPr>
        <p:txBody>
          <a:bodyPr/>
          <a:lstStyle>
            <a:lvl1pPr marL="0" indent="0" algn="l">
              <a:buNone/>
              <a:defRPr sz="18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313412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342900" y="467359"/>
            <a:ext cx="84582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Title and ContentHeader">
            <a:extLst>
              <a:ext uri="{FF2B5EF4-FFF2-40B4-BE49-F238E27FC236}">
                <a16:creationId xmlns:a16="http://schemas.microsoft.com/office/drawing/2014/main" id="{30C8AE0B-41DA-ADDA-AFB3-305A9FDB893A}"/>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287686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623888" y="1269472"/>
            <a:ext cx="7886700" cy="2852737"/>
          </a:xfrm>
        </p:spPr>
        <p:txBody>
          <a:bodyPr anchor="t"/>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Section HeaderHeader">
            <a:extLst>
              <a:ext uri="{FF2B5EF4-FFF2-40B4-BE49-F238E27FC236}">
                <a16:creationId xmlns:a16="http://schemas.microsoft.com/office/drawing/2014/main" id="{72BBEB6A-E94B-2D39-7279-78E9B0B17F9C}"/>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87096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342900" y="1825626"/>
            <a:ext cx="417195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4629150" y="1825626"/>
            <a:ext cx="38862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Two ContentHeader">
            <a:extLst>
              <a:ext uri="{FF2B5EF4-FFF2-40B4-BE49-F238E27FC236}">
                <a16:creationId xmlns:a16="http://schemas.microsoft.com/office/drawing/2014/main" id="{7DAFD9AD-AD20-9DF6-4308-9DEF442E5B1A}"/>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132813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342900" y="457200"/>
            <a:ext cx="84582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342900" y="1681163"/>
            <a:ext cx="4155281" cy="823912"/>
          </a:xfrm>
        </p:spPr>
        <p:txBody>
          <a:bodyPr anchor="t"/>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342900" y="2505075"/>
            <a:ext cx="41552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4629150" y="1681163"/>
            <a:ext cx="4171950" cy="823912"/>
          </a:xfrm>
        </p:spPr>
        <p:txBody>
          <a:bodyPr anchor="t"/>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4629150" y="2505075"/>
            <a:ext cx="417195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7" name="hcSlideMaster.ComparisonHeader">
            <a:extLst>
              <a:ext uri="{FF2B5EF4-FFF2-40B4-BE49-F238E27FC236}">
                <a16:creationId xmlns:a16="http://schemas.microsoft.com/office/drawing/2014/main" id="{BB1EF067-E879-12ED-3D8E-7B39F02B893D}"/>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428097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3" name="hcSlideMaster.Title OnlyHeader">
            <a:extLst>
              <a:ext uri="{FF2B5EF4-FFF2-40B4-BE49-F238E27FC236}">
                <a16:creationId xmlns:a16="http://schemas.microsoft.com/office/drawing/2014/main" id="{B847005C-F445-9FC6-F1C3-007A794211AF}"/>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04430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2" name="hcSlideMaster.BlankHeader">
            <a:extLst>
              <a:ext uri="{FF2B5EF4-FFF2-40B4-BE49-F238E27FC236}">
                <a16:creationId xmlns:a16="http://schemas.microsoft.com/office/drawing/2014/main" id="{2DB1C58B-9D68-8124-CE9B-F46111F88D09}"/>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1630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348060" y="449262"/>
            <a:ext cx="2949178" cy="1600200"/>
          </a:xfrm>
        </p:spPr>
        <p:txBody>
          <a:bodyPr anchor="t"/>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3887391" y="457201"/>
            <a:ext cx="4913709"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348060" y="2049462"/>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Content with CaptionHeader">
            <a:extLst>
              <a:ext uri="{FF2B5EF4-FFF2-40B4-BE49-F238E27FC236}">
                <a16:creationId xmlns:a16="http://schemas.microsoft.com/office/drawing/2014/main" id="{C2385628-D29A-B61B-1D66-1720350D6F96}"/>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2685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484D-9DCF-B498-558F-06066EB3BDAE}"/>
              </a:ext>
            </a:extLst>
          </p:cNvPr>
          <p:cNvSpPr/>
          <p:nvPr userDrawn="1"/>
        </p:nvSpPr>
        <p:spPr>
          <a:xfrm>
            <a:off x="0" y="-210334"/>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BED9E0-F538-8D8C-1D4A-CCCF514A9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9768" r="25000" b="8430"/>
          <a:stretch/>
        </p:blipFill>
        <p:spPr>
          <a:xfrm>
            <a:off x="0" y="6239540"/>
            <a:ext cx="9144000" cy="656560"/>
          </a:xfrm>
          <a:prstGeom prst="rect">
            <a:avLst/>
          </a:prstGeom>
        </p:spPr>
      </p:pic>
      <p:pic>
        <p:nvPicPr>
          <p:cNvPr id="3" name="Picture 2">
            <a:extLst>
              <a:ext uri="{FF2B5EF4-FFF2-40B4-BE49-F238E27FC236}">
                <a16:creationId xmlns:a16="http://schemas.microsoft.com/office/drawing/2014/main" id="{23544A9B-A2EE-C628-7CB6-C6B71849172D}"/>
              </a:ext>
            </a:extLst>
          </p:cNvPr>
          <p:cNvPicPr>
            <a:picLocks noChangeAspect="1"/>
          </p:cNvPicPr>
          <p:nvPr userDrawn="1"/>
        </p:nvPicPr>
        <p:blipFill>
          <a:blip r:embed="rId3"/>
          <a:srcRect/>
          <a:stretch/>
        </p:blipFill>
        <p:spPr>
          <a:xfrm>
            <a:off x="0" y="-200933"/>
            <a:ext cx="9144000" cy="1076325"/>
          </a:xfrm>
          <a:prstGeom prst="rect">
            <a:avLst/>
          </a:prstGeom>
        </p:spPr>
      </p:pic>
      <p:sp>
        <p:nvSpPr>
          <p:cNvPr id="4" name="Title 1">
            <a:extLst>
              <a:ext uri="{FF2B5EF4-FFF2-40B4-BE49-F238E27FC236}">
                <a16:creationId xmlns:a16="http://schemas.microsoft.com/office/drawing/2014/main" id="{564B144D-4E2B-455D-7F1B-5EDCB96D58C2}"/>
              </a:ext>
            </a:extLst>
          </p:cNvPr>
          <p:cNvSpPr>
            <a:spLocks noGrp="1"/>
          </p:cNvSpPr>
          <p:nvPr>
            <p:ph type="title"/>
          </p:nvPr>
        </p:nvSpPr>
        <p:spPr>
          <a:xfrm>
            <a:off x="436880" y="-218973"/>
            <a:ext cx="8270240" cy="1076325"/>
          </a:xfrm>
        </p:spPr>
        <p:txBody>
          <a:bodyPr>
            <a:normAutofit/>
          </a:bodyPr>
          <a:lstStyle>
            <a:lvl1pPr>
              <a:defRPr sz="3600">
                <a:solidFill>
                  <a:schemeClr val="bg1"/>
                </a:solidFill>
              </a:defRPr>
            </a:lvl1pPr>
          </a:lstStyle>
          <a:p>
            <a:r>
              <a:rPr lang="en-US" dirty="0"/>
              <a:t>Click to edit Master title style</a:t>
            </a:r>
          </a:p>
        </p:txBody>
      </p:sp>
      <p:sp>
        <p:nvSpPr>
          <p:cNvPr id="2" name="Text Placeholder 14">
            <a:extLst>
              <a:ext uri="{FF2B5EF4-FFF2-40B4-BE49-F238E27FC236}">
                <a16:creationId xmlns:a16="http://schemas.microsoft.com/office/drawing/2014/main" id="{2423FBE2-C749-408E-AE51-28F3F9807B08}"/>
              </a:ext>
            </a:extLst>
          </p:cNvPr>
          <p:cNvSpPr>
            <a:spLocks noGrp="1"/>
          </p:cNvSpPr>
          <p:nvPr>
            <p:ph idx="1"/>
          </p:nvPr>
        </p:nvSpPr>
        <p:spPr>
          <a:xfrm>
            <a:off x="436880" y="1173536"/>
            <a:ext cx="8270240" cy="4808931"/>
          </a:xfrm>
          <a:prstGeom prst="rect">
            <a:avLst/>
          </a:prstGeom>
        </p:spPr>
        <p:txBody>
          <a:bodyPr vert="horz" lIns="91440" tIns="45720" rIns="91440" bIns="45720" rtlCol="0">
            <a:normAutofit/>
          </a:body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pic>
        <p:nvPicPr>
          <p:cNvPr id="5" name="Picture 4" descr="U.S. Department of Health and Human Services logo; National Institutes of Health logo; National Institute of Mental Health logo. ">
            <a:extLst>
              <a:ext uri="{FF2B5EF4-FFF2-40B4-BE49-F238E27FC236}">
                <a16:creationId xmlns:a16="http://schemas.microsoft.com/office/drawing/2014/main" id="{A340486C-63E6-0421-B4DD-AFBF12F60BB9}"/>
              </a:ext>
            </a:extLst>
          </p:cNvPr>
          <p:cNvPicPr>
            <a:picLocks noChangeAspect="1"/>
          </p:cNvPicPr>
          <p:nvPr userDrawn="1"/>
        </p:nvPicPr>
        <p:blipFill>
          <a:blip r:embed="rId4"/>
          <a:stretch>
            <a:fillRect/>
          </a:stretch>
        </p:blipFill>
        <p:spPr>
          <a:xfrm>
            <a:off x="865168" y="6333782"/>
            <a:ext cx="1545535" cy="460134"/>
          </a:xfrm>
          <a:prstGeom prst="rect">
            <a:avLst/>
          </a:prstGeom>
        </p:spPr>
      </p:pic>
    </p:spTree>
    <p:extLst>
      <p:ext uri="{BB962C8B-B14F-4D97-AF65-F5344CB8AC3E}">
        <p14:creationId xmlns:p14="http://schemas.microsoft.com/office/powerpoint/2010/main" val="14630990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342900" y="457200"/>
            <a:ext cx="2949178" cy="1600200"/>
          </a:xfrm>
        </p:spPr>
        <p:txBody>
          <a:bodyPr anchor="t"/>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3887391" y="457201"/>
            <a:ext cx="4913709"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342900"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Picture with CaptionHeader">
            <a:extLst>
              <a:ext uri="{FF2B5EF4-FFF2-40B4-BE49-F238E27FC236}">
                <a16:creationId xmlns:a16="http://schemas.microsoft.com/office/drawing/2014/main" id="{26E01171-5B5E-5D5E-FE9E-003CCC546F1A}"/>
              </a:ext>
            </a:extLst>
          </p:cNvPr>
          <p:cNvSpPr txBox="1"/>
          <p:nvPr userDrawn="1"/>
        </p:nvSpPr>
        <p:spPr>
          <a:xfrm>
            <a:off x="0" y="0"/>
            <a:ext cx="9144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266656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449" y="1978450"/>
            <a:ext cx="8090115" cy="1332647"/>
          </a:xfrm>
        </p:spPr>
        <p:txBody>
          <a:bodyPr anchor="t" anchorCtr="0">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480449" y="3444240"/>
            <a:ext cx="8090115" cy="10566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85407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753360"/>
            <a:ext cx="6858000" cy="1971040"/>
          </a:xfrm>
        </p:spPr>
        <p:txBody>
          <a:bodyPr anchor="t" anchorCtr="0">
            <a:normAutofit/>
          </a:bodyPr>
          <a:lstStyle>
            <a:lvl1pPr algn="ctr">
              <a:defRPr sz="3000"/>
            </a:lvl1pPr>
          </a:lstStyle>
          <a:p>
            <a:r>
              <a:rPr lang="en-US" dirty="0"/>
              <a:t>CLICK TO EDIT MASTER TITLE STYLE</a:t>
            </a:r>
          </a:p>
        </p:txBody>
      </p:sp>
      <p:sp>
        <p:nvSpPr>
          <p:cNvPr id="3" name="Subtitle 2"/>
          <p:cNvSpPr>
            <a:spLocks noGrp="1"/>
          </p:cNvSpPr>
          <p:nvPr>
            <p:ph type="subTitle" idx="1"/>
          </p:nvPr>
        </p:nvSpPr>
        <p:spPr>
          <a:xfrm>
            <a:off x="1143000" y="4826000"/>
            <a:ext cx="6858000" cy="17672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01193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34092"/>
            <a:ext cx="7886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2418082"/>
            <a:ext cx="7886700" cy="4078972"/>
          </a:xfrm>
        </p:spPr>
        <p:txBody>
          <a:bodyPr/>
          <a:lstStyle>
            <a:lvl1pPr>
              <a:buClr>
                <a:schemeClr val="accent1">
                  <a:lumMod val="50000"/>
                </a:schemeClr>
              </a:buClr>
              <a:defRPr/>
            </a:lvl1pPr>
            <a:lvl2pPr>
              <a:buClr>
                <a:schemeClr val="accent1">
                  <a:lumMod val="50000"/>
                </a:schemeClr>
              </a:buClr>
              <a:defRPr/>
            </a:lvl2pPr>
            <a:lvl3pPr>
              <a:buClr>
                <a:schemeClr val="accent1">
                  <a:lumMod val="50000"/>
                </a:schemeClr>
              </a:buClr>
              <a:defRPr/>
            </a:lvl3pPr>
            <a:lvl4pPr>
              <a:buClr>
                <a:schemeClr val="accent1">
                  <a:lumMod val="50000"/>
                </a:schemeClr>
              </a:buClr>
              <a:defRPr/>
            </a:lvl4pPr>
            <a:lvl5pPr>
              <a:buClr>
                <a:schemeClr val="accent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2457736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28650" y="909645"/>
            <a:ext cx="7886700" cy="1325563"/>
          </a:xfrm>
        </p:spPr>
        <p:txBody>
          <a:bodyPr/>
          <a:lstStyle/>
          <a:p>
            <a:r>
              <a:rPr lang="en-US"/>
              <a:t>Click to edit Master title style</a:t>
            </a:r>
            <a:endParaRPr lang="en-US" dirty="0"/>
          </a:p>
        </p:txBody>
      </p:sp>
      <p:sp>
        <p:nvSpPr>
          <p:cNvPr id="5" name="Content Placeholder 2"/>
          <p:cNvSpPr>
            <a:spLocks noGrp="1"/>
          </p:cNvSpPr>
          <p:nvPr>
            <p:ph sz="half" idx="1"/>
          </p:nvPr>
        </p:nvSpPr>
        <p:spPr>
          <a:xfrm>
            <a:off x="628650" y="2370138"/>
            <a:ext cx="3886200" cy="3770780"/>
          </a:xfrm>
        </p:spPr>
        <p:txBody>
          <a:bodyPr/>
          <a:lstStyle>
            <a:lvl1pPr>
              <a:buClr>
                <a:schemeClr val="accent5">
                  <a:lumMod val="50000"/>
                </a:schemeClr>
              </a:buClr>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4629150" y="2370138"/>
            <a:ext cx="3886200" cy="3770780"/>
          </a:xfrm>
        </p:spPr>
        <p:txBody>
          <a:bodyPr/>
          <a:lstStyle>
            <a:lvl1pPr>
              <a:buClr>
                <a:srgbClr val="345884"/>
              </a:buClr>
              <a:defRPr/>
            </a:lvl1pPr>
            <a:lvl2pPr>
              <a:buClr>
                <a:srgbClr val="345884"/>
              </a:buClr>
              <a:defRPr/>
            </a:lvl2pPr>
            <a:lvl3pPr>
              <a:buClr>
                <a:srgbClr val="345884"/>
              </a:buClr>
              <a:defRPr/>
            </a:lvl3pPr>
            <a:lvl4pPr>
              <a:buClr>
                <a:srgbClr val="345884"/>
              </a:buClr>
              <a:defRPr/>
            </a:lvl4pPr>
            <a:lvl5pPr>
              <a:buClr>
                <a:srgbClr val="34588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3762532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29842" y="111327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p:cNvSpPr>
            <a:spLocks noGrp="1"/>
          </p:cNvSpPr>
          <p:nvPr>
            <p:ph sz="half" idx="2"/>
          </p:nvPr>
        </p:nvSpPr>
        <p:spPr>
          <a:xfrm>
            <a:off x="629842" y="1937185"/>
            <a:ext cx="3868340" cy="3684588"/>
          </a:xfrm>
        </p:spPr>
        <p:txBody>
          <a:bodyPr/>
          <a:lstStyle>
            <a:lvl1pPr>
              <a:buClr>
                <a:srgbClr val="345884"/>
              </a:buClr>
              <a:defRPr/>
            </a:lvl1pPr>
            <a:lvl2pPr>
              <a:buClr>
                <a:srgbClr val="345884"/>
              </a:buClr>
              <a:defRPr/>
            </a:lvl2pPr>
            <a:lvl3pPr>
              <a:buClr>
                <a:srgbClr val="345884"/>
              </a:buClr>
              <a:defRPr/>
            </a:lvl3pPr>
            <a:lvl4pPr>
              <a:buClr>
                <a:srgbClr val="345884"/>
              </a:buClr>
              <a:defRPr/>
            </a:lvl4pPr>
            <a:lvl5pPr>
              <a:buClr>
                <a:srgbClr val="34588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3"/>
          </p:nvPr>
        </p:nvSpPr>
        <p:spPr>
          <a:xfrm>
            <a:off x="4629152" y="111327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p:cNvSpPr>
            <a:spLocks noGrp="1"/>
          </p:cNvSpPr>
          <p:nvPr>
            <p:ph sz="quarter" idx="4"/>
          </p:nvPr>
        </p:nvSpPr>
        <p:spPr>
          <a:xfrm>
            <a:off x="4629152" y="1937185"/>
            <a:ext cx="3887391" cy="3684588"/>
          </a:xfrm>
        </p:spPr>
        <p:txBody>
          <a:bodyPr/>
          <a:lstStyle>
            <a:lvl1pPr>
              <a:buClr>
                <a:srgbClr val="345884"/>
              </a:buClr>
              <a:defRPr/>
            </a:lvl1pPr>
            <a:lvl2pPr>
              <a:buClr>
                <a:srgbClr val="345884"/>
              </a:buClr>
              <a:defRPr/>
            </a:lvl2pPr>
            <a:lvl3pPr>
              <a:buClr>
                <a:srgbClr val="345884"/>
              </a:buClr>
              <a:defRPr/>
            </a:lvl3pPr>
            <a:lvl4pPr>
              <a:buClr>
                <a:srgbClr val="345884"/>
              </a:buClr>
              <a:defRPr/>
            </a:lvl4pPr>
            <a:lvl5pPr>
              <a:buClr>
                <a:srgbClr val="34588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1106404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29841" y="944563"/>
            <a:ext cx="2949178" cy="1600200"/>
          </a:xfrm>
        </p:spPr>
        <p:txBody>
          <a:bodyPr anchor="b"/>
          <a:lstStyle>
            <a:lvl1pPr>
              <a:defRPr sz="3200"/>
            </a:lvl1pPr>
          </a:lstStyle>
          <a:p>
            <a:r>
              <a:rPr lang="en-US"/>
              <a:t>Click to edit Master title style</a:t>
            </a:r>
            <a:endParaRPr lang="en-US" dirty="0"/>
          </a:p>
        </p:txBody>
      </p:sp>
      <p:sp>
        <p:nvSpPr>
          <p:cNvPr id="5" name="Picture Placeholder 2"/>
          <p:cNvSpPr>
            <a:spLocks noGrp="1" noChangeAspect="1"/>
          </p:cNvSpPr>
          <p:nvPr>
            <p:ph type="pic" idx="1"/>
          </p:nvPr>
        </p:nvSpPr>
        <p:spPr>
          <a:xfrm>
            <a:off x="3887391" y="944565"/>
            <a:ext cx="4629150" cy="514822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3"/>
          <p:cNvSpPr>
            <a:spLocks noGrp="1"/>
          </p:cNvSpPr>
          <p:nvPr>
            <p:ph type="body" sz="half" idx="2"/>
          </p:nvPr>
        </p:nvSpPr>
        <p:spPr>
          <a:xfrm>
            <a:off x="629841" y="2544769"/>
            <a:ext cx="2949178" cy="35480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678277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29841" y="944563"/>
            <a:ext cx="2949178" cy="1600200"/>
          </a:xfrm>
        </p:spPr>
        <p:txBody>
          <a:bodyPr anchor="b"/>
          <a:lstStyle>
            <a:lvl1pPr>
              <a:defRPr sz="3200"/>
            </a:lvl1pPr>
          </a:lstStyle>
          <a:p>
            <a:r>
              <a:rPr lang="en-US"/>
              <a:t>Click to edit Master title style</a:t>
            </a:r>
            <a:endParaRPr lang="en-US" dirty="0"/>
          </a:p>
        </p:txBody>
      </p:sp>
      <p:sp>
        <p:nvSpPr>
          <p:cNvPr id="5" name="Content Placeholder 2"/>
          <p:cNvSpPr>
            <a:spLocks noGrp="1"/>
          </p:cNvSpPr>
          <p:nvPr>
            <p:ph idx="1"/>
          </p:nvPr>
        </p:nvSpPr>
        <p:spPr>
          <a:xfrm>
            <a:off x="3887391" y="944569"/>
            <a:ext cx="4629150" cy="51867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p:cNvSpPr>
            <a:spLocks noGrp="1"/>
          </p:cNvSpPr>
          <p:nvPr>
            <p:ph type="body" sz="half" idx="2"/>
          </p:nvPr>
        </p:nvSpPr>
        <p:spPr>
          <a:xfrm>
            <a:off x="629841" y="2544769"/>
            <a:ext cx="2949178" cy="3586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477212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Sidebar">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69901"/>
          <a:stretch/>
        </p:blipFill>
        <p:spPr>
          <a:xfrm flipH="1">
            <a:off x="0" y="0"/>
            <a:ext cx="2752253" cy="6858000"/>
          </a:xfrm>
          <a:prstGeom prst="rect">
            <a:avLst/>
          </a:prstGeom>
        </p:spPr>
      </p:pic>
      <p:sp>
        <p:nvSpPr>
          <p:cNvPr id="6" name="Title 1"/>
          <p:cNvSpPr>
            <a:spLocks noGrp="1"/>
          </p:cNvSpPr>
          <p:nvPr>
            <p:ph type="title"/>
          </p:nvPr>
        </p:nvSpPr>
        <p:spPr>
          <a:xfrm>
            <a:off x="330438" y="671639"/>
            <a:ext cx="2105266" cy="1873124"/>
          </a:xfrm>
        </p:spPr>
        <p:txBody>
          <a:bodyPr anchor="b"/>
          <a:lstStyle>
            <a:lvl1pPr>
              <a:defRPr sz="3200"/>
            </a:lvl1pPr>
          </a:lstStyle>
          <a:p>
            <a:r>
              <a:rPr lang="en-US"/>
              <a:t>Click to edit Master title style</a:t>
            </a:r>
            <a:endParaRPr lang="en-US" dirty="0"/>
          </a:p>
        </p:txBody>
      </p:sp>
      <p:sp>
        <p:nvSpPr>
          <p:cNvPr id="9" name="Content Placeholder 2"/>
          <p:cNvSpPr>
            <a:spLocks noGrp="1"/>
          </p:cNvSpPr>
          <p:nvPr>
            <p:ph idx="1"/>
          </p:nvPr>
        </p:nvSpPr>
        <p:spPr>
          <a:xfrm>
            <a:off x="3058791" y="944569"/>
            <a:ext cx="5640149" cy="5186731"/>
          </a:xfrm>
        </p:spPr>
        <p:txBody>
          <a:bodyPr/>
          <a:lstStyle>
            <a:lvl1pPr>
              <a:buClr>
                <a:schemeClr val="accent1">
                  <a:lumMod val="50000"/>
                </a:schemeClr>
              </a:buClr>
              <a:defRPr sz="3200"/>
            </a:lvl1pPr>
            <a:lvl2pPr>
              <a:buClr>
                <a:schemeClr val="accent1">
                  <a:lumMod val="50000"/>
                </a:schemeClr>
              </a:buClr>
              <a:defRPr sz="2800"/>
            </a:lvl2pPr>
            <a:lvl3pPr>
              <a:buClr>
                <a:schemeClr val="accent1">
                  <a:lumMod val="50000"/>
                </a:schemeClr>
              </a:buClr>
              <a:defRPr sz="2400"/>
            </a:lvl3pPr>
            <a:lvl4pPr>
              <a:buClr>
                <a:schemeClr val="accent1">
                  <a:lumMod val="50000"/>
                </a:schemeClr>
              </a:buClr>
              <a:defRPr sz="2000"/>
            </a:lvl4pPr>
            <a:lvl5pPr>
              <a:buClr>
                <a:schemeClr val="accent1">
                  <a:lumMod val="50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half" idx="2"/>
          </p:nvPr>
        </p:nvSpPr>
        <p:spPr>
          <a:xfrm>
            <a:off x="330440" y="2544769"/>
            <a:ext cx="2105267" cy="35865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1589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28650" y="952273"/>
            <a:ext cx="7886700" cy="1325563"/>
          </a:xfrm>
        </p:spPr>
        <p:txBody>
          <a:body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48776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32E216-77F9-CB8A-2E7D-345D3F618D0E}"/>
              </a:ext>
            </a:extLst>
          </p:cNvPr>
          <p:cNvSpPr/>
          <p:nvPr userDrawn="1"/>
        </p:nvSpPr>
        <p:spPr>
          <a:xfrm>
            <a:off x="0" y="0"/>
            <a:ext cx="9144000" cy="694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5414A6-7AFF-92C6-573F-5E9366C4F72C}"/>
              </a:ext>
            </a:extLst>
          </p:cNvPr>
          <p:cNvPicPr>
            <a:picLocks noChangeAspect="1"/>
          </p:cNvPicPr>
          <p:nvPr userDrawn="1"/>
        </p:nvPicPr>
        <p:blipFill>
          <a:blip r:embed="rId2"/>
          <a:srcRect/>
          <a:stretch/>
        </p:blipFill>
        <p:spPr>
          <a:xfrm>
            <a:off x="0" y="0"/>
            <a:ext cx="9262533" cy="6946899"/>
          </a:xfrm>
          <a:prstGeom prst="rect">
            <a:avLst/>
          </a:prstGeom>
        </p:spPr>
      </p:pic>
      <p:sp>
        <p:nvSpPr>
          <p:cNvPr id="8" name="Content Placeholder 9">
            <a:extLst>
              <a:ext uri="{FF2B5EF4-FFF2-40B4-BE49-F238E27FC236}">
                <a16:creationId xmlns:a16="http://schemas.microsoft.com/office/drawing/2014/main" id="{8D12154D-9D40-A6FE-73FB-3FF4C1762EA1}"/>
              </a:ext>
            </a:extLst>
          </p:cNvPr>
          <p:cNvSpPr>
            <a:spLocks noGrp="1"/>
          </p:cNvSpPr>
          <p:nvPr>
            <p:ph sz="quarter" idx="12" hasCustomPrompt="1"/>
          </p:nvPr>
        </p:nvSpPr>
        <p:spPr>
          <a:xfrm>
            <a:off x="3916016" y="2115966"/>
            <a:ext cx="4981691" cy="3755841"/>
          </a:xfrm>
          <a:prstGeom prst="rect">
            <a:avLst/>
          </a:prstGeom>
        </p:spPr>
        <p:txBody>
          <a:bodyPr>
            <a:noAutofit/>
          </a:bodyPr>
          <a:lstStyle>
            <a:lvl1pPr marL="0" indent="0" algn="ctr">
              <a:lnSpc>
                <a:spcPct val="90000"/>
              </a:lnSpc>
              <a:spcBef>
                <a:spcPts val="1200"/>
              </a:spcBef>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1pPr>
            <a:lvl2pPr marL="4572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2pPr>
            <a:lvl3pPr marL="9144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3pPr>
            <a:lvl4pPr marL="13716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4pPr>
            <a:lvl5pPr marL="1828800" indent="0">
              <a:buFontTx/>
              <a:buNone/>
              <a:defRPr lang="en-US" sz="2800" b="0" i="0" kern="120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5pPr>
          </a:lstStyle>
          <a:p>
            <a:pPr lvl="0"/>
            <a:r>
              <a:rPr lang="en-US" dirty="0"/>
              <a:t>Click to edit Master</a:t>
            </a:r>
            <a:br>
              <a:rPr lang="en-US" dirty="0"/>
            </a:br>
            <a:r>
              <a:rPr lang="en-US" dirty="0"/>
              <a:t>text styles</a:t>
            </a:r>
          </a:p>
        </p:txBody>
      </p:sp>
      <p:sp>
        <p:nvSpPr>
          <p:cNvPr id="2" name="Title 1">
            <a:extLst>
              <a:ext uri="{FF2B5EF4-FFF2-40B4-BE49-F238E27FC236}">
                <a16:creationId xmlns:a16="http://schemas.microsoft.com/office/drawing/2014/main" id="{75EA4C76-B088-1EA6-4CC8-9E52212F2C80}"/>
              </a:ext>
            </a:extLst>
          </p:cNvPr>
          <p:cNvSpPr>
            <a:spLocks noGrp="1"/>
          </p:cNvSpPr>
          <p:nvPr>
            <p:ph type="title" hasCustomPrompt="1"/>
          </p:nvPr>
        </p:nvSpPr>
        <p:spPr>
          <a:xfrm>
            <a:off x="3916015" y="1571859"/>
            <a:ext cx="4981691" cy="468537"/>
          </a:xfrm>
        </p:spPr>
        <p:txBody>
          <a:bodyPr>
            <a:noAutofit/>
          </a:bodyPr>
          <a:lstStyle>
            <a:lvl1pPr algn="ctr">
              <a:defRPr sz="3600">
                <a:solidFill>
                  <a:schemeClr val="bg1"/>
                </a:solidFill>
              </a:defRPr>
            </a:lvl1pPr>
          </a:lstStyle>
          <a:p>
            <a:r>
              <a:rPr lang="en-US" dirty="0"/>
              <a:t>TITLE</a:t>
            </a:r>
          </a:p>
        </p:txBody>
      </p:sp>
      <p:pic>
        <p:nvPicPr>
          <p:cNvPr id="3" name="Picture 2" descr="U.S. Department of Health and Human Services logo; National Institutes of Health logo; National Institute of Mental Health logo. ">
            <a:extLst>
              <a:ext uri="{FF2B5EF4-FFF2-40B4-BE49-F238E27FC236}">
                <a16:creationId xmlns:a16="http://schemas.microsoft.com/office/drawing/2014/main" id="{583E55C2-F7CD-0B09-B1A9-A34BF60103CD}"/>
              </a:ext>
            </a:extLst>
          </p:cNvPr>
          <p:cNvPicPr>
            <a:picLocks noChangeAspect="1"/>
          </p:cNvPicPr>
          <p:nvPr userDrawn="1"/>
        </p:nvPicPr>
        <p:blipFill>
          <a:blip r:embed="rId3"/>
          <a:stretch>
            <a:fillRect/>
          </a:stretch>
        </p:blipFill>
        <p:spPr>
          <a:xfrm>
            <a:off x="137226" y="6337948"/>
            <a:ext cx="1545535" cy="460134"/>
          </a:xfrm>
          <a:prstGeom prst="rect">
            <a:avLst/>
          </a:prstGeom>
        </p:spPr>
      </p:pic>
    </p:spTree>
    <p:extLst>
      <p:ext uri="{BB962C8B-B14F-4D97-AF65-F5344CB8AC3E}">
        <p14:creationId xmlns:p14="http://schemas.microsoft.com/office/powerpoint/2010/main" val="2448230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85452"/>
            <a:ext cx="7886700" cy="1325563"/>
          </a:xfrm>
        </p:spPr>
        <p:txBody>
          <a:bodyPr/>
          <a:lstStyle>
            <a:lvl1pPr>
              <a:defRPr>
                <a:solidFill>
                  <a:srgbClr val="345884"/>
                </a:solidFill>
              </a:defRPr>
            </a:lvl1pPr>
          </a:lstStyle>
          <a:p>
            <a:r>
              <a:rPr lang="en-US"/>
              <a:t>Click to edit Master title style</a:t>
            </a:r>
            <a:endParaRPr lang="en-US" dirty="0"/>
          </a:p>
        </p:txBody>
      </p:sp>
    </p:spTree>
    <p:extLst>
      <p:ext uri="{BB962C8B-B14F-4D97-AF65-F5344CB8AC3E}">
        <p14:creationId xmlns:p14="http://schemas.microsoft.com/office/powerpoint/2010/main" val="1378235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itle 1"/>
          <p:cNvSpPr>
            <a:spLocks noGrp="1"/>
          </p:cNvSpPr>
          <p:nvPr>
            <p:ph type="title" orient="vert"/>
          </p:nvPr>
        </p:nvSpPr>
        <p:spPr>
          <a:xfrm>
            <a:off x="6543676" y="943280"/>
            <a:ext cx="1971675" cy="5233687"/>
          </a:xfrm>
        </p:spPr>
        <p:txBody>
          <a:bodyPr vert="eaVert"/>
          <a:lstStyle/>
          <a:p>
            <a:r>
              <a:rPr lang="en-US"/>
              <a:t>Click to edit Master title style</a:t>
            </a:r>
            <a:endParaRPr lang="en-US" dirty="0"/>
          </a:p>
        </p:txBody>
      </p:sp>
      <p:sp>
        <p:nvSpPr>
          <p:cNvPr id="4" name="Vertical Text Placeholder 2"/>
          <p:cNvSpPr>
            <a:spLocks noGrp="1"/>
          </p:cNvSpPr>
          <p:nvPr>
            <p:ph type="body" orient="vert" idx="1"/>
          </p:nvPr>
        </p:nvSpPr>
        <p:spPr>
          <a:xfrm>
            <a:off x="628652" y="943276"/>
            <a:ext cx="5800725" cy="5233686"/>
          </a:xfrm>
        </p:spPr>
        <p:txBody>
          <a:bodyPr vert="eaVert"/>
          <a:lstStyle>
            <a:lvl1pPr>
              <a:buClr>
                <a:srgbClr val="345884"/>
              </a:buClr>
              <a:defRPr/>
            </a:lvl1pPr>
            <a:lvl2pPr>
              <a:buClr>
                <a:srgbClr val="345884"/>
              </a:buClr>
              <a:defRPr/>
            </a:lvl2pPr>
            <a:lvl3pPr>
              <a:buClr>
                <a:srgbClr val="345884"/>
              </a:buClr>
              <a:defRPr/>
            </a:lvl3pPr>
            <a:lvl4pPr>
              <a:buClr>
                <a:srgbClr val="345884"/>
              </a:buClr>
              <a:defRPr/>
            </a:lvl4pPr>
            <a:lvl5pPr>
              <a:buClr>
                <a:srgbClr val="34588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40947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with Header">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28650" y="952351"/>
            <a:ext cx="7886700" cy="1325563"/>
          </a:xfrm>
        </p:spPr>
        <p:txBody>
          <a:body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 y="0"/>
            <a:ext cx="9144000" cy="685800"/>
          </a:xfrm>
          <a:prstGeom prst="rect">
            <a:avLst/>
          </a:prstGeom>
        </p:spPr>
      </p:pic>
    </p:spTree>
    <p:extLst>
      <p:ext uri="{BB962C8B-B14F-4D97-AF65-F5344CB8AC3E}">
        <p14:creationId xmlns:p14="http://schemas.microsoft.com/office/powerpoint/2010/main" val="2695754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ex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34170"/>
            <a:ext cx="7886700" cy="1325563"/>
          </a:xfrm>
        </p:spPr>
        <p:txBody>
          <a:bodyPr/>
          <a:lstStyle/>
          <a:p>
            <a:r>
              <a:rPr lang="en-US" dirty="0"/>
              <a:t>Click to edit Master title style</a:t>
            </a:r>
          </a:p>
        </p:txBody>
      </p:sp>
      <p:sp>
        <p:nvSpPr>
          <p:cNvPr id="3" name="Content Placeholder 2"/>
          <p:cNvSpPr>
            <a:spLocks noGrp="1"/>
          </p:cNvSpPr>
          <p:nvPr>
            <p:ph idx="1"/>
          </p:nvPr>
        </p:nvSpPr>
        <p:spPr>
          <a:xfrm>
            <a:off x="628650" y="2418082"/>
            <a:ext cx="7886700" cy="4078972"/>
          </a:xfrm>
        </p:spPr>
        <p:txBody>
          <a:bodyPr/>
          <a:lstStyle>
            <a:lvl1pPr>
              <a:buClr>
                <a:schemeClr val="accent1">
                  <a:lumMod val="50000"/>
                </a:schemeClr>
              </a:buClr>
              <a:defRPr/>
            </a:lvl1pPr>
            <a:lvl2pPr>
              <a:buClr>
                <a:schemeClr val="accent1">
                  <a:lumMod val="50000"/>
                </a:schemeClr>
              </a:buClr>
              <a:defRPr/>
            </a:lvl2pPr>
            <a:lvl3pPr>
              <a:buClr>
                <a:schemeClr val="accent1">
                  <a:lumMod val="50000"/>
                </a:schemeClr>
              </a:buClr>
              <a:defRPr/>
            </a:lvl3pPr>
            <a:lvl4pPr>
              <a:buClr>
                <a:schemeClr val="accent1">
                  <a:lumMod val="50000"/>
                </a:schemeClr>
              </a:buClr>
              <a:defRPr/>
            </a:lvl4pPr>
            <a:lvl5pPr>
              <a:buClr>
                <a:schemeClr val="accent1">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 y="0"/>
            <a:ext cx="9144000" cy="685800"/>
          </a:xfrm>
          <a:prstGeom prst="rect">
            <a:avLst/>
          </a:prstGeom>
        </p:spPr>
      </p:pic>
    </p:spTree>
    <p:extLst>
      <p:ext uri="{BB962C8B-B14F-4D97-AF65-F5344CB8AC3E}">
        <p14:creationId xmlns:p14="http://schemas.microsoft.com/office/powerpoint/2010/main" val="2167287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8C273C2C-6BD0-40EC-8D8D-4D51F089C5EB}" type="datetime1">
              <a:rPr lang="en-US" smtClean="0">
                <a:solidFill>
                  <a:srgbClr val="000000"/>
                </a:solidFill>
              </a:rPr>
              <a:pPr/>
              <a:t>7/19/2024</a:t>
            </a:fld>
            <a:endParaRPr lang="en-US" dirty="0">
              <a:solidFill>
                <a:srgbClr val="000000"/>
              </a:solidFil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FA84A37A-AFC2-4A01-80A1-FC20F2C0D5BB}" type="slidenum">
              <a:rPr lang="en-US" smtClean="0">
                <a:solidFill>
                  <a:srgbClr val="000000"/>
                </a:solidFill>
              </a:rPr>
              <a:pPr/>
              <a:t>‹#›</a:t>
            </a:fld>
            <a:endParaRPr lang="en-US" dirty="0">
              <a:solidFill>
                <a:srgbClr val="000000"/>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578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4000" cy="685799"/>
          </a:xfrm>
          <a:prstGeom prst="rect">
            <a:avLst/>
          </a:prstGeom>
        </p:spPr>
      </p:pic>
      <p:sp>
        <p:nvSpPr>
          <p:cNvPr id="4" name="Title 1"/>
          <p:cNvSpPr>
            <a:spLocks noGrp="1"/>
          </p:cNvSpPr>
          <p:nvPr>
            <p:ph type="title"/>
          </p:nvPr>
        </p:nvSpPr>
        <p:spPr>
          <a:xfrm>
            <a:off x="628650" y="952267"/>
            <a:ext cx="7886700"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287506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A3A7E6F-A329-4B7B-A102-ACF9C637792C}"/>
              </a:ext>
            </a:extLst>
          </p:cNvPr>
          <p:cNvSpPr>
            <a:spLocks noGrp="1"/>
          </p:cNvSpPr>
          <p:nvPr>
            <p:ph type="title" hasCustomPrompt="1"/>
          </p:nvPr>
        </p:nvSpPr>
        <p:spPr>
          <a:xfrm>
            <a:off x="746522" y="230994"/>
            <a:ext cx="7886700" cy="1096560"/>
          </a:xfrm>
          <a:prstGeom prst="rect">
            <a:avLst/>
          </a:prstGeom>
        </p:spPr>
        <p:txBody>
          <a:bodyPr/>
          <a:lstStyle>
            <a:lvl1pPr>
              <a:lnSpc>
                <a:spcPct val="100000"/>
              </a:lnSpc>
              <a:defRPr lang="en-US" sz="2400" b="1" i="0" kern="1200" dirty="0">
                <a:solidFill>
                  <a:srgbClr val="336195"/>
                </a:solidFill>
                <a:latin typeface="Arial" panose="020B0604020202020204" pitchFamily="34" charset="0"/>
                <a:ea typeface="+mn-ea"/>
                <a:cs typeface="Arial" panose="020B0604020202020204" pitchFamily="34"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dirty="0"/>
              <a:t>This is a Title and Content slide layout. </a:t>
            </a:r>
            <a:br>
              <a:rPr lang="en-US" dirty="0"/>
            </a:br>
            <a:r>
              <a:rPr lang="en-US" dirty="0"/>
              <a:t>This area can accommodate 2 lines.</a:t>
            </a:r>
          </a:p>
        </p:txBody>
      </p:sp>
      <p:sp>
        <p:nvSpPr>
          <p:cNvPr id="5" name="Text Placeholder 10">
            <a:extLst>
              <a:ext uri="{FF2B5EF4-FFF2-40B4-BE49-F238E27FC236}">
                <a16:creationId xmlns:a16="http://schemas.microsoft.com/office/drawing/2014/main" id="{9245D0D3-3C06-A443-BF02-9CA8D133440E}"/>
              </a:ext>
            </a:extLst>
          </p:cNvPr>
          <p:cNvSpPr>
            <a:spLocks noGrp="1"/>
          </p:cNvSpPr>
          <p:nvPr>
            <p:ph type="body" sz="quarter" idx="15"/>
          </p:nvPr>
        </p:nvSpPr>
        <p:spPr>
          <a:xfrm>
            <a:off x="746522" y="1682749"/>
            <a:ext cx="7535466" cy="3986213"/>
          </a:xfrm>
          <a:prstGeom prst="rect">
            <a:avLst/>
          </a:prstGeom>
        </p:spPr>
        <p:txBody>
          <a:bodyPr/>
          <a:lstStyle>
            <a:lvl1pPr>
              <a:lnSpc>
                <a:spcPct val="100000"/>
              </a:lnSpc>
              <a:defRPr sz="1500">
                <a:solidFill>
                  <a:srgbClr val="494F54"/>
                </a:solidFill>
                <a:latin typeface="Arial" panose="020B0604020202020204" pitchFamily="34" charset="0"/>
                <a:cs typeface="Arial" panose="020B0604020202020204" pitchFamily="34" charset="0"/>
              </a:defRPr>
            </a:lvl1pPr>
            <a:lvl2pPr marL="514350" indent="-171450">
              <a:lnSpc>
                <a:spcPct val="100000"/>
              </a:lnSpc>
              <a:buFont typeface="Wingdings" panose="05000000000000000000" pitchFamily="2" charset="2"/>
              <a:buChar char="§"/>
              <a:defRPr sz="1350">
                <a:solidFill>
                  <a:srgbClr val="494F54"/>
                </a:solidFill>
                <a:latin typeface="Arial" panose="020B0604020202020204" pitchFamily="34" charset="0"/>
                <a:cs typeface="Arial" panose="020B0604020202020204" pitchFamily="34" charset="0"/>
              </a:defRPr>
            </a:lvl2pPr>
            <a:lvl3pPr marL="857250" indent="-171450">
              <a:lnSpc>
                <a:spcPct val="100000"/>
              </a:lnSpc>
              <a:buFont typeface="Courier New" panose="02070309020205020404" pitchFamily="49" charset="0"/>
              <a:buChar char="o"/>
              <a:defRPr sz="12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BF558EF4-11C5-E543-9E6B-22EB7C178EF3}"/>
              </a:ext>
            </a:extLst>
          </p:cNvPr>
          <p:cNvSpPr>
            <a:spLocks noGrp="1"/>
          </p:cNvSpPr>
          <p:nvPr>
            <p:ph type="sldNum" sz="quarter" idx="4"/>
          </p:nvPr>
        </p:nvSpPr>
        <p:spPr>
          <a:xfrm>
            <a:off x="746522" y="6356354"/>
            <a:ext cx="2743200" cy="365125"/>
          </a:xfrm>
          <a:prstGeom prst="rect">
            <a:avLst/>
          </a:prstGeom>
        </p:spPr>
        <p:txBody>
          <a:bodyPr/>
          <a:lstStyle>
            <a:lvl1pPr>
              <a:defRPr sz="825"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dirty="0"/>
          </a:p>
        </p:txBody>
      </p:sp>
    </p:spTree>
    <p:extLst>
      <p:ext uri="{BB962C8B-B14F-4D97-AF65-F5344CB8AC3E}">
        <p14:creationId xmlns:p14="http://schemas.microsoft.com/office/powerpoint/2010/main" val="4232304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Content with subheadings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DE32B44-8D88-4E7E-888E-44571CDD6469}"/>
              </a:ext>
            </a:extLst>
          </p:cNvPr>
          <p:cNvSpPr>
            <a:spLocks noGrp="1"/>
          </p:cNvSpPr>
          <p:nvPr>
            <p:ph type="title" hasCustomPrompt="1"/>
          </p:nvPr>
        </p:nvSpPr>
        <p:spPr>
          <a:xfrm>
            <a:off x="746524" y="242498"/>
            <a:ext cx="7535465" cy="1096560"/>
          </a:xfrm>
          <a:prstGeom prst="rect">
            <a:avLst/>
          </a:prstGeom>
        </p:spPr>
        <p:txBody>
          <a:bodyPr/>
          <a:lstStyle>
            <a:lvl1pPr>
              <a:defRPr sz="2400" b="1">
                <a:solidFill>
                  <a:srgbClr val="336195"/>
                </a:solidFill>
              </a:defRPr>
            </a:lvl1pPr>
          </a:lstStyle>
          <a:p>
            <a:pPr lvl="0"/>
            <a:r>
              <a:rPr lang="en-US" dirty="0"/>
              <a:t>This is a Two-Content with subheadings slide layout</a:t>
            </a:r>
          </a:p>
        </p:txBody>
      </p:sp>
      <p:sp>
        <p:nvSpPr>
          <p:cNvPr id="3" name="Text Placeholder 2">
            <a:extLst>
              <a:ext uri="{FF2B5EF4-FFF2-40B4-BE49-F238E27FC236}">
                <a16:creationId xmlns:a16="http://schemas.microsoft.com/office/drawing/2014/main" id="{28E0420A-1FF3-B546-836E-805995C56DD6}"/>
              </a:ext>
            </a:extLst>
          </p:cNvPr>
          <p:cNvSpPr>
            <a:spLocks noGrp="1"/>
          </p:cNvSpPr>
          <p:nvPr>
            <p:ph type="body" sz="quarter" idx="16" hasCustomPrompt="1"/>
          </p:nvPr>
        </p:nvSpPr>
        <p:spPr>
          <a:xfrm>
            <a:off x="746522" y="1662113"/>
            <a:ext cx="4080797" cy="368300"/>
          </a:xfrm>
          <a:prstGeom prst="rect">
            <a:avLst/>
          </a:prstGeom>
        </p:spPr>
        <p:txBody>
          <a:bodyPr/>
          <a:lstStyle>
            <a:lvl1pPr marL="0" indent="0">
              <a:buNone/>
              <a:defRPr sz="1350" b="1">
                <a:latin typeface="Arial" panose="020B0604020202020204" pitchFamily="34" charset="0"/>
                <a:cs typeface="Arial" panose="020B0604020202020204" pitchFamily="34" charset="0"/>
              </a:defRPr>
            </a:lvl1pPr>
            <a:lvl2pPr marL="342900" indent="0">
              <a:buNone/>
              <a:defRPr sz="1350" b="1">
                <a:latin typeface="Arial" panose="020B0604020202020204" pitchFamily="34" charset="0"/>
                <a:cs typeface="Arial" panose="020B0604020202020204" pitchFamily="34" charset="0"/>
              </a:defRPr>
            </a:lvl2pPr>
            <a:lvl3pPr marL="685800" indent="0">
              <a:buNone/>
              <a:defRPr sz="1350" b="1">
                <a:latin typeface="Arial" panose="020B0604020202020204" pitchFamily="34" charset="0"/>
                <a:cs typeface="Arial" panose="020B0604020202020204" pitchFamily="34" charset="0"/>
              </a:defRPr>
            </a:lvl3pPr>
            <a:lvl4pPr marL="1028700" indent="0">
              <a:buNone/>
              <a:defRPr sz="1350" b="1">
                <a:latin typeface="Arial" panose="020B0604020202020204" pitchFamily="34" charset="0"/>
                <a:cs typeface="Arial" panose="020B0604020202020204" pitchFamily="34" charset="0"/>
              </a:defRPr>
            </a:lvl4pPr>
            <a:lvl5pPr marL="1371600" indent="0">
              <a:buNone/>
              <a:defRPr sz="1350" b="1">
                <a:latin typeface="Arial" panose="020B0604020202020204" pitchFamily="34" charset="0"/>
                <a:cs typeface="Arial" panose="020B0604020202020204" pitchFamily="34" charset="0"/>
              </a:defRPr>
            </a:lvl5pPr>
          </a:lstStyle>
          <a:p>
            <a:pPr lvl="0"/>
            <a:r>
              <a:rPr lang="en-US" dirty="0"/>
              <a:t>Subhead</a:t>
            </a:r>
          </a:p>
        </p:txBody>
      </p:sp>
      <p:sp>
        <p:nvSpPr>
          <p:cNvPr id="19" name="Text Placeholder 10">
            <a:extLst>
              <a:ext uri="{FF2B5EF4-FFF2-40B4-BE49-F238E27FC236}">
                <a16:creationId xmlns:a16="http://schemas.microsoft.com/office/drawing/2014/main" id="{F72BBABA-EAAE-064A-9290-AB5185211C83}"/>
              </a:ext>
            </a:extLst>
          </p:cNvPr>
          <p:cNvSpPr>
            <a:spLocks noGrp="1"/>
          </p:cNvSpPr>
          <p:nvPr>
            <p:ph type="body" sz="quarter" idx="13" hasCustomPrompt="1"/>
          </p:nvPr>
        </p:nvSpPr>
        <p:spPr>
          <a:xfrm>
            <a:off x="746523" y="2161309"/>
            <a:ext cx="4080797" cy="3575092"/>
          </a:xfrm>
          <a:prstGeom prst="rect">
            <a:avLst/>
          </a:prstGeom>
        </p:spPr>
        <p:txBody>
          <a:bodyPr/>
          <a:lstStyle>
            <a:lvl1pPr>
              <a:defRPr sz="1500">
                <a:solidFill>
                  <a:srgbClr val="494F54"/>
                </a:solidFill>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350">
                <a:solidFill>
                  <a:srgbClr val="494F54"/>
                </a:solidFill>
                <a:latin typeface="Arial" panose="020B0604020202020204" pitchFamily="34" charset="0"/>
                <a:cs typeface="Arial" panose="020B0604020202020204" pitchFamily="34" charset="0"/>
              </a:defRPr>
            </a:lvl2pPr>
            <a:lvl3pPr marL="857250" indent="-171450">
              <a:buFont typeface="Courier New" panose="02070309020205020404" pitchFamily="49" charset="0"/>
              <a:buChar char="o"/>
              <a:defRPr sz="12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dirty="0"/>
              <a:t>Bullet point 1</a:t>
            </a:r>
          </a:p>
          <a:p>
            <a:pPr lvl="0"/>
            <a:r>
              <a:rPr lang="en-US" dirty="0"/>
              <a:t>Bullet point 2</a:t>
            </a:r>
          </a:p>
          <a:p>
            <a:pPr lvl="0"/>
            <a:r>
              <a:rPr lang="en-US" dirty="0"/>
              <a:t>Bullet point 3 </a:t>
            </a:r>
          </a:p>
          <a:p>
            <a:pPr lvl="1"/>
            <a:r>
              <a:rPr lang="en-US" dirty="0"/>
              <a:t>Bullet level 2</a:t>
            </a:r>
          </a:p>
          <a:p>
            <a:pPr lvl="2"/>
            <a:r>
              <a:rPr lang="en-US" dirty="0"/>
              <a:t>Bullet level 3</a:t>
            </a:r>
          </a:p>
        </p:txBody>
      </p:sp>
      <p:sp>
        <p:nvSpPr>
          <p:cNvPr id="8" name="Text Placeholder 2">
            <a:extLst>
              <a:ext uri="{FF2B5EF4-FFF2-40B4-BE49-F238E27FC236}">
                <a16:creationId xmlns:a16="http://schemas.microsoft.com/office/drawing/2014/main" id="{09467FF9-5E01-DE40-AB4B-DE64045C77E4}"/>
              </a:ext>
            </a:extLst>
          </p:cNvPr>
          <p:cNvSpPr>
            <a:spLocks noGrp="1"/>
          </p:cNvSpPr>
          <p:nvPr>
            <p:ph type="body" sz="quarter" idx="17" hasCustomPrompt="1"/>
          </p:nvPr>
        </p:nvSpPr>
        <p:spPr>
          <a:xfrm>
            <a:off x="5014357" y="1662113"/>
            <a:ext cx="3267632" cy="368300"/>
          </a:xfrm>
          <a:prstGeom prst="rect">
            <a:avLst/>
          </a:prstGeom>
        </p:spPr>
        <p:txBody>
          <a:bodyPr/>
          <a:lstStyle>
            <a:lvl1pPr marL="0" indent="0">
              <a:buNone/>
              <a:defRPr sz="1350" b="1">
                <a:latin typeface="Arial" panose="020B0604020202020204" pitchFamily="34" charset="0"/>
                <a:cs typeface="Arial" panose="020B0604020202020204" pitchFamily="34" charset="0"/>
              </a:defRPr>
            </a:lvl1pPr>
            <a:lvl2pPr marL="342900" indent="0">
              <a:buNone/>
              <a:defRPr sz="1350" b="1">
                <a:latin typeface="Arial" panose="020B0604020202020204" pitchFamily="34" charset="0"/>
                <a:cs typeface="Arial" panose="020B0604020202020204" pitchFamily="34" charset="0"/>
              </a:defRPr>
            </a:lvl2pPr>
            <a:lvl3pPr marL="685800" indent="0">
              <a:buNone/>
              <a:defRPr sz="1350" b="1">
                <a:latin typeface="Arial" panose="020B0604020202020204" pitchFamily="34" charset="0"/>
                <a:cs typeface="Arial" panose="020B0604020202020204" pitchFamily="34" charset="0"/>
              </a:defRPr>
            </a:lvl3pPr>
            <a:lvl4pPr marL="1028700" indent="0">
              <a:buNone/>
              <a:defRPr sz="1350" b="1">
                <a:latin typeface="Arial" panose="020B0604020202020204" pitchFamily="34" charset="0"/>
                <a:cs typeface="Arial" panose="020B0604020202020204" pitchFamily="34" charset="0"/>
              </a:defRPr>
            </a:lvl4pPr>
            <a:lvl5pPr marL="1371600" indent="0">
              <a:buNone/>
              <a:defRPr sz="1350" b="1">
                <a:latin typeface="Arial" panose="020B0604020202020204" pitchFamily="34" charset="0"/>
                <a:cs typeface="Arial" panose="020B0604020202020204" pitchFamily="34" charset="0"/>
              </a:defRPr>
            </a:lvl5pPr>
          </a:lstStyle>
          <a:p>
            <a:pPr lvl="0"/>
            <a:r>
              <a:rPr lang="en-US" dirty="0"/>
              <a:t>Subhead</a:t>
            </a:r>
          </a:p>
        </p:txBody>
      </p:sp>
      <p:sp>
        <p:nvSpPr>
          <p:cNvPr id="16" name="Content Placeholder 15">
            <a:extLst>
              <a:ext uri="{FF2B5EF4-FFF2-40B4-BE49-F238E27FC236}">
                <a16:creationId xmlns:a16="http://schemas.microsoft.com/office/drawing/2014/main" id="{76F74BFD-ED77-F84D-9C96-1E29E3A9CDFA}"/>
              </a:ext>
            </a:extLst>
          </p:cNvPr>
          <p:cNvSpPr>
            <a:spLocks noGrp="1"/>
          </p:cNvSpPr>
          <p:nvPr>
            <p:ph sz="quarter" idx="15" hasCustomPrompt="1"/>
          </p:nvPr>
        </p:nvSpPr>
        <p:spPr>
          <a:xfrm>
            <a:off x="5014357" y="2161309"/>
            <a:ext cx="3267631" cy="3575092"/>
          </a:xfrm>
          <a:prstGeom prst="rect">
            <a:avLst/>
          </a:prstGeom>
        </p:spPr>
        <p:txBody>
          <a:bodyPr/>
          <a:lstStyle>
            <a:lvl1pPr>
              <a:defRPr sz="1500">
                <a:solidFill>
                  <a:srgbClr val="494F54"/>
                </a:solidFill>
                <a:latin typeface="Arial" panose="020B0604020202020204" pitchFamily="34" charset="0"/>
                <a:cs typeface="Arial" panose="020B0604020202020204" pitchFamily="34" charset="0"/>
              </a:defRPr>
            </a:lvl1pPr>
            <a:lvl2pPr marL="514350" indent="-171450">
              <a:defRPr lang="en-US" sz="1350" kern="1200" dirty="0" smtClean="0">
                <a:solidFill>
                  <a:srgbClr val="494F54"/>
                </a:solidFill>
                <a:latin typeface="Arial" panose="020B0604020202020204" pitchFamily="34" charset="0"/>
                <a:ea typeface="+mn-ea"/>
                <a:cs typeface="Arial" panose="020B0604020202020204" pitchFamily="34" charset="0"/>
              </a:defRPr>
            </a:lvl2pPr>
            <a:lvl3pPr marL="857250" indent="-171450">
              <a:defRPr lang="en-US" sz="1200" kern="1200" dirty="0">
                <a:solidFill>
                  <a:srgbClr val="494F54"/>
                </a:solidFill>
                <a:latin typeface="Arial" panose="020B0604020202020204" pitchFamily="34" charset="0"/>
                <a:ea typeface="+mn-ea"/>
                <a:cs typeface="Arial" panose="020B0604020202020204" pitchFamily="34" charset="0"/>
              </a:defRPr>
            </a:lvl3pPr>
          </a:lstStyle>
          <a:p>
            <a:pPr lvl="0"/>
            <a:r>
              <a:rPr lang="en-US" dirty="0"/>
              <a:t>Add text</a:t>
            </a:r>
          </a:p>
          <a:p>
            <a:pPr marL="514350" lvl="1" indent="-171450" algn="l" defTabSz="685800" rtl="0" eaLnBrk="1" latinLnBrk="0" hangingPunct="1">
              <a:lnSpc>
                <a:spcPct val="90000"/>
              </a:lnSpc>
              <a:spcBef>
                <a:spcPts val="375"/>
              </a:spcBef>
              <a:buFont typeface="Wingdings" panose="05000000000000000000" pitchFamily="2" charset="2"/>
              <a:buChar char="§"/>
            </a:pPr>
            <a:r>
              <a:rPr lang="en-US" dirty="0"/>
              <a:t>Bullet level 2</a:t>
            </a:r>
          </a:p>
          <a:p>
            <a:pPr marL="857250" lvl="2" indent="-171450" algn="l" defTabSz="685800" rtl="0" eaLnBrk="1" latinLnBrk="0" hangingPunct="1">
              <a:lnSpc>
                <a:spcPct val="90000"/>
              </a:lnSpc>
              <a:spcBef>
                <a:spcPts val="375"/>
              </a:spcBef>
              <a:buFont typeface="Courier New" panose="02070309020205020404" pitchFamily="49" charset="0"/>
              <a:buChar char="o"/>
            </a:pPr>
            <a:r>
              <a:rPr lang="en-US" dirty="0"/>
              <a:t>Bullet level 3</a:t>
            </a:r>
          </a:p>
        </p:txBody>
      </p:sp>
      <p:sp>
        <p:nvSpPr>
          <p:cNvPr id="12" name="Slide Number Placeholder 5">
            <a:extLst>
              <a:ext uri="{FF2B5EF4-FFF2-40B4-BE49-F238E27FC236}">
                <a16:creationId xmlns:a16="http://schemas.microsoft.com/office/drawing/2014/main" id="{443EB786-2919-4C43-8306-37ED8A1CE217}"/>
              </a:ext>
            </a:extLst>
          </p:cNvPr>
          <p:cNvSpPr>
            <a:spLocks noGrp="1"/>
          </p:cNvSpPr>
          <p:nvPr>
            <p:ph type="sldNum" sz="quarter" idx="4"/>
          </p:nvPr>
        </p:nvSpPr>
        <p:spPr>
          <a:xfrm>
            <a:off x="746522" y="6356354"/>
            <a:ext cx="2743200" cy="365125"/>
          </a:xfrm>
          <a:prstGeom prst="rect">
            <a:avLst/>
          </a:prstGeom>
        </p:spPr>
        <p:txBody>
          <a:bodyPr/>
          <a:lstStyle>
            <a:lvl1pPr>
              <a:defRPr sz="825"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dirty="0"/>
          </a:p>
        </p:txBody>
      </p:sp>
    </p:spTree>
    <p:extLst>
      <p:ext uri="{BB962C8B-B14F-4D97-AF65-F5344CB8AC3E}">
        <p14:creationId xmlns:p14="http://schemas.microsoft.com/office/powerpoint/2010/main" val="1694492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C7190C-050F-F1F7-E1FD-D2B59A54AF69}"/>
              </a:ext>
            </a:extLst>
          </p:cNvPr>
          <p:cNvSpPr>
            <a:spLocks/>
          </p:cNvSpPr>
          <p:nvPr userDrawn="1"/>
        </p:nvSpPr>
        <p:spPr>
          <a:xfrm>
            <a:off x="595" y="180975"/>
            <a:ext cx="9142810" cy="5913438"/>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26A3462-2C55-445B-17EB-4BD8BBCE3E32}"/>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4" name="Picture 8">
            <a:extLst>
              <a:ext uri="{FF2B5EF4-FFF2-40B4-BE49-F238E27FC236}">
                <a16:creationId xmlns:a16="http://schemas.microsoft.com/office/drawing/2014/main" id="{37EE9059-0CBF-8E6F-541F-A058580CB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850810" y="2514600"/>
            <a:ext cx="7685087" cy="1615864"/>
          </a:xfrm>
        </p:spPr>
        <p:txBody>
          <a:bodyPr lIns="0" tIns="0" rIns="0" bIns="0">
            <a:normAutofit/>
          </a:bodyPr>
          <a:lstStyle>
            <a:lvl1pPr>
              <a:defRPr sz="2700" b="0" i="0" baseline="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8" name="Text Placeholder 7"/>
          <p:cNvSpPr>
            <a:spLocks noGrp="1"/>
          </p:cNvSpPr>
          <p:nvPr>
            <p:ph type="body" sz="quarter" idx="14"/>
          </p:nvPr>
        </p:nvSpPr>
        <p:spPr>
          <a:xfrm>
            <a:off x="850591" y="4229100"/>
            <a:ext cx="1092851" cy="1484475"/>
          </a:xfrm>
        </p:spPr>
        <p:txBody>
          <a:bodyPr/>
          <a:lstStyle>
            <a:lvl1pPr>
              <a:defRPr sz="900">
                <a:solidFill>
                  <a:schemeClr val="bg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32" name="Text Placeholder 7"/>
          <p:cNvSpPr>
            <a:spLocks noGrp="1"/>
          </p:cNvSpPr>
          <p:nvPr>
            <p:ph type="body" sz="quarter" idx="15"/>
          </p:nvPr>
        </p:nvSpPr>
        <p:spPr>
          <a:xfrm>
            <a:off x="1998758" y="4229100"/>
            <a:ext cx="1092851" cy="1484475"/>
          </a:xfrm>
        </p:spPr>
        <p:txBody>
          <a:bodyPr/>
          <a:lstStyle>
            <a:lvl1pPr>
              <a:defRPr sz="900">
                <a:solidFill>
                  <a:schemeClr val="bg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5" name="Slide Number Placeholder 6">
            <a:extLst>
              <a:ext uri="{FF2B5EF4-FFF2-40B4-BE49-F238E27FC236}">
                <a16:creationId xmlns:a16="http://schemas.microsoft.com/office/drawing/2014/main" id="{47824367-B7DD-A386-47CE-5B46D9C30C33}"/>
              </a:ext>
            </a:extLst>
          </p:cNvPr>
          <p:cNvSpPr>
            <a:spLocks noGrp="1"/>
          </p:cNvSpPr>
          <p:nvPr>
            <p:ph type="sldNum" sz="quarter" idx="16"/>
          </p:nvPr>
        </p:nvSpPr>
        <p:spPr>
          <a:xfrm>
            <a:off x="8501741" y="6292850"/>
            <a:ext cx="356546" cy="366713"/>
          </a:xfrm>
        </p:spPr>
        <p:txBody>
          <a:bodyPr/>
          <a:lstStyle>
            <a:lvl1pPr algn="r">
              <a:defRPr>
                <a:solidFill>
                  <a:srgbClr val="576F7F"/>
                </a:solidFill>
              </a:defRPr>
            </a:lvl1pPr>
          </a:lstStyle>
          <a:p>
            <a:pPr>
              <a:defRPr/>
            </a:pPr>
            <a:fld id="{0584609C-FDFD-4B62-A69A-E97EAB68FC3B}" type="slidenum">
              <a:rPr lang="uk-UA"/>
              <a:pPr>
                <a:defRPr/>
              </a:pPr>
              <a:t>‹#›</a:t>
            </a:fld>
            <a:endParaRPr lang="uk-UA"/>
          </a:p>
        </p:txBody>
      </p:sp>
    </p:spTree>
    <p:extLst>
      <p:ext uri="{BB962C8B-B14F-4D97-AF65-F5344CB8AC3E}">
        <p14:creationId xmlns:p14="http://schemas.microsoft.com/office/powerpoint/2010/main" val="1405266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53315-C3D9-0E8A-D7C9-83A73AF6D7BB}"/>
              </a:ext>
            </a:extLst>
          </p:cNvPr>
          <p:cNvSpPr>
            <a:spLocks/>
          </p:cNvSpPr>
          <p:nvPr userDrawn="1"/>
        </p:nvSpPr>
        <p:spPr>
          <a:xfrm>
            <a:off x="595" y="180975"/>
            <a:ext cx="9142810" cy="5913438"/>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sp>
        <p:nvSpPr>
          <p:cNvPr id="3" name="Rectangle 2">
            <a:extLst>
              <a:ext uri="{FF2B5EF4-FFF2-40B4-BE49-F238E27FC236}">
                <a16:creationId xmlns:a16="http://schemas.microsoft.com/office/drawing/2014/main" id="{5CDC43DE-2D5A-C6A4-1401-8C1570431903}"/>
              </a:ext>
            </a:extLst>
          </p:cNvPr>
          <p:cNvSpPr>
            <a:spLocks/>
          </p:cNvSpPr>
          <p:nvPr userDrawn="1"/>
        </p:nvSpPr>
        <p:spPr>
          <a:xfrm>
            <a:off x="595" y="0"/>
            <a:ext cx="9142810" cy="190500"/>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4" name="Picture 8">
            <a:extLst>
              <a:ext uri="{FF2B5EF4-FFF2-40B4-BE49-F238E27FC236}">
                <a16:creationId xmlns:a16="http://schemas.microsoft.com/office/drawing/2014/main" id="{F1554BAD-EDAB-3D88-89F7-AECB33AACD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a:spLocks noGrp="1"/>
          </p:cNvSpPr>
          <p:nvPr>
            <p:ph type="ctrTitle"/>
          </p:nvPr>
        </p:nvSpPr>
        <p:spPr>
          <a:xfrm>
            <a:off x="850810" y="2514600"/>
            <a:ext cx="7685087" cy="1615864"/>
          </a:xfrm>
        </p:spPr>
        <p:txBody>
          <a:bodyPr lIns="0" tIns="0" rIns="0" bIns="0">
            <a:normAutofit/>
          </a:bodyPr>
          <a:lstStyle>
            <a:lvl1pPr>
              <a:defRPr sz="27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1" name="Text Placeholder 7"/>
          <p:cNvSpPr>
            <a:spLocks noGrp="1"/>
          </p:cNvSpPr>
          <p:nvPr>
            <p:ph type="body" sz="quarter" idx="14"/>
          </p:nvPr>
        </p:nvSpPr>
        <p:spPr>
          <a:xfrm>
            <a:off x="850591" y="4229100"/>
            <a:ext cx="1092851" cy="1484475"/>
          </a:xfrm>
        </p:spPr>
        <p:txBody>
          <a:bodyPr/>
          <a:lstStyle>
            <a:lvl1pPr>
              <a:defRPr sz="900">
                <a:solidFill>
                  <a:schemeClr val="tx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32" name="Text Placeholder 7"/>
          <p:cNvSpPr>
            <a:spLocks noGrp="1"/>
          </p:cNvSpPr>
          <p:nvPr>
            <p:ph type="body" sz="quarter" idx="15"/>
          </p:nvPr>
        </p:nvSpPr>
        <p:spPr>
          <a:xfrm>
            <a:off x="1998758" y="4229100"/>
            <a:ext cx="1092851" cy="1484475"/>
          </a:xfrm>
        </p:spPr>
        <p:txBody>
          <a:bodyPr/>
          <a:lstStyle>
            <a:lvl1pPr>
              <a:defRPr sz="900">
                <a:solidFill>
                  <a:schemeClr val="tx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5" name="Slide Number Placeholder 6">
            <a:extLst>
              <a:ext uri="{FF2B5EF4-FFF2-40B4-BE49-F238E27FC236}">
                <a16:creationId xmlns:a16="http://schemas.microsoft.com/office/drawing/2014/main" id="{3359DBF5-948C-037D-FCD7-CB021AD5A373}"/>
              </a:ext>
            </a:extLst>
          </p:cNvPr>
          <p:cNvSpPr>
            <a:spLocks noGrp="1"/>
          </p:cNvSpPr>
          <p:nvPr>
            <p:ph type="sldNum" sz="quarter" idx="16"/>
          </p:nvPr>
        </p:nvSpPr>
        <p:spPr>
          <a:xfrm>
            <a:off x="8501741" y="6292850"/>
            <a:ext cx="356546" cy="366713"/>
          </a:xfrm>
        </p:spPr>
        <p:txBody>
          <a:bodyPr/>
          <a:lstStyle>
            <a:lvl1pPr algn="r">
              <a:defRPr>
                <a:solidFill>
                  <a:srgbClr val="576F7F"/>
                </a:solidFill>
              </a:defRPr>
            </a:lvl1pPr>
          </a:lstStyle>
          <a:p>
            <a:pPr>
              <a:defRPr/>
            </a:pPr>
            <a:fld id="{3C4F479A-5FFC-4080-8EBD-2E6EF7D229AB}" type="slidenum">
              <a:rPr lang="uk-UA"/>
              <a:pPr>
                <a:defRPr/>
              </a:pPr>
              <a:t>‹#›</a:t>
            </a:fld>
            <a:endParaRPr lang="uk-UA"/>
          </a:p>
        </p:txBody>
      </p:sp>
    </p:spTree>
    <p:extLst>
      <p:ext uri="{BB962C8B-B14F-4D97-AF65-F5344CB8AC3E}">
        <p14:creationId xmlns:p14="http://schemas.microsoft.com/office/powerpoint/2010/main" val="119281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7" name="Text Placeholder 14">
            <a:extLst>
              <a:ext uri="{FF2B5EF4-FFF2-40B4-BE49-F238E27FC236}">
                <a16:creationId xmlns:a16="http://schemas.microsoft.com/office/drawing/2014/main" id="{5662718C-B55C-B7AC-D6F8-A5C64710DDA1}"/>
              </a:ext>
            </a:extLst>
          </p:cNvPr>
          <p:cNvSpPr>
            <a:spLocks noGrp="1"/>
          </p:cNvSpPr>
          <p:nvPr>
            <p:ph idx="1"/>
          </p:nvPr>
        </p:nvSpPr>
        <p:spPr>
          <a:xfrm>
            <a:off x="2374900" y="1889974"/>
            <a:ext cx="6413500" cy="4351338"/>
          </a:xfrm>
          <a:prstGeom prst="rect">
            <a:avLst/>
          </a:prstGeom>
        </p:spPr>
        <p:txBody>
          <a:bodyPr vert="horz" lIns="91440" tIns="45720" rIns="91440" bIns="45720" rtlCol="0">
            <a:normAutofit/>
          </a:body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spTree>
    <p:extLst>
      <p:ext uri="{BB962C8B-B14F-4D97-AF65-F5344CB8AC3E}">
        <p14:creationId xmlns:p14="http://schemas.microsoft.com/office/powerpoint/2010/main" val="100831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FC9551-68A3-0AB4-5E11-ABE6C136991B}"/>
              </a:ext>
            </a:extLst>
          </p:cNvPr>
          <p:cNvSpPr>
            <a:spLocks/>
          </p:cNvSpPr>
          <p:nvPr userDrawn="1"/>
        </p:nvSpPr>
        <p:spPr>
          <a:xfrm>
            <a:off x="595" y="180975"/>
            <a:ext cx="9142810" cy="5913438"/>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FC5D5E4-D09F-5332-FD46-BBCB1331818A}"/>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4" name="Picture 8">
            <a:extLst>
              <a:ext uri="{FF2B5EF4-FFF2-40B4-BE49-F238E27FC236}">
                <a16:creationId xmlns:a16="http://schemas.microsoft.com/office/drawing/2014/main" id="{608598AD-32C6-E849-3BE8-BA7A189AF3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850810" y="2765636"/>
            <a:ext cx="7685087" cy="1615864"/>
          </a:xfrm>
        </p:spPr>
        <p:txBody>
          <a:bodyPr lIns="0" tIns="0" rIns="0" bIns="0">
            <a:normAutofit/>
          </a:bodyPr>
          <a:lstStyle>
            <a:lvl1pPr>
              <a:defRPr sz="2700" b="0" i="0" baseline="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Slide Number Placeholder 6">
            <a:extLst>
              <a:ext uri="{FF2B5EF4-FFF2-40B4-BE49-F238E27FC236}">
                <a16:creationId xmlns:a16="http://schemas.microsoft.com/office/drawing/2014/main" id="{BB17EAD3-95A4-3B53-FFD8-DCD9F8691847}"/>
              </a:ext>
            </a:extLst>
          </p:cNvPr>
          <p:cNvSpPr>
            <a:spLocks noGrp="1"/>
          </p:cNvSpPr>
          <p:nvPr>
            <p:ph type="sldNum" sz="quarter" idx="10"/>
          </p:nvPr>
        </p:nvSpPr>
        <p:spPr>
          <a:xfrm>
            <a:off x="8501741" y="6292850"/>
            <a:ext cx="356546" cy="366713"/>
          </a:xfrm>
        </p:spPr>
        <p:txBody>
          <a:bodyPr/>
          <a:lstStyle>
            <a:lvl1pPr algn="r">
              <a:defRPr>
                <a:solidFill>
                  <a:srgbClr val="576F7F"/>
                </a:solidFill>
                <a:latin typeface="Times New Roman" panose="02020603050405020304" pitchFamily="18" charset="0"/>
                <a:cs typeface="Times New Roman" panose="02020603050405020304" pitchFamily="18" charset="0"/>
              </a:defRPr>
            </a:lvl1pPr>
          </a:lstStyle>
          <a:p>
            <a:pPr>
              <a:defRPr/>
            </a:pPr>
            <a:fld id="{29C03D02-3014-4DE6-8507-6513F747E6F5}" type="slidenum">
              <a:rPr lang="uk-UA" smtClean="0"/>
              <a:pPr>
                <a:defRPr/>
              </a:pPr>
              <a:t>‹#›</a:t>
            </a:fld>
            <a:endParaRPr lang="uk-UA"/>
          </a:p>
        </p:txBody>
      </p:sp>
    </p:spTree>
    <p:extLst>
      <p:ext uri="{BB962C8B-B14F-4D97-AF65-F5344CB8AC3E}">
        <p14:creationId xmlns:p14="http://schemas.microsoft.com/office/powerpoint/2010/main" val="3748214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58DEA-EAFA-6A39-7FB8-91F32E307EA9}"/>
              </a:ext>
            </a:extLst>
          </p:cNvPr>
          <p:cNvSpPr>
            <a:spLocks/>
          </p:cNvSpPr>
          <p:nvPr userDrawn="1"/>
        </p:nvSpPr>
        <p:spPr>
          <a:xfrm>
            <a:off x="595" y="180975"/>
            <a:ext cx="9142810" cy="5913438"/>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solidFill>
                <a:schemeClr val="tx1"/>
              </a:solidFill>
            </a:endParaRPr>
          </a:p>
        </p:txBody>
      </p:sp>
      <p:sp>
        <p:nvSpPr>
          <p:cNvPr id="3" name="Rectangle 2">
            <a:extLst>
              <a:ext uri="{FF2B5EF4-FFF2-40B4-BE49-F238E27FC236}">
                <a16:creationId xmlns:a16="http://schemas.microsoft.com/office/drawing/2014/main" id="{5E6EF5C0-9987-1B94-D2BE-B163C826E809}"/>
              </a:ext>
            </a:extLst>
          </p:cNvPr>
          <p:cNvSpPr>
            <a:spLocks/>
          </p:cNvSpPr>
          <p:nvPr userDrawn="1"/>
        </p:nvSpPr>
        <p:spPr>
          <a:xfrm>
            <a:off x="595" y="0"/>
            <a:ext cx="9142810" cy="190500"/>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4" name="Picture 8">
            <a:extLst>
              <a:ext uri="{FF2B5EF4-FFF2-40B4-BE49-F238E27FC236}">
                <a16:creationId xmlns:a16="http://schemas.microsoft.com/office/drawing/2014/main" id="{D67DDD11-37F0-BE26-8520-05DCA04BE4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ctrTitle"/>
          </p:nvPr>
        </p:nvSpPr>
        <p:spPr>
          <a:xfrm>
            <a:off x="850810" y="2765636"/>
            <a:ext cx="7685087" cy="1615864"/>
          </a:xfrm>
        </p:spPr>
        <p:txBody>
          <a:bodyPr lIns="0" tIns="0" rIns="0" bIns="0">
            <a:normAutofit/>
          </a:bodyPr>
          <a:lstStyle>
            <a:lvl1pPr>
              <a:defRPr sz="27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Slide Number Placeholder 6">
            <a:extLst>
              <a:ext uri="{FF2B5EF4-FFF2-40B4-BE49-F238E27FC236}">
                <a16:creationId xmlns:a16="http://schemas.microsoft.com/office/drawing/2014/main" id="{3A7DD509-75BB-6AFD-332D-1B975664C27A}"/>
              </a:ext>
            </a:extLst>
          </p:cNvPr>
          <p:cNvSpPr>
            <a:spLocks noGrp="1"/>
          </p:cNvSpPr>
          <p:nvPr>
            <p:ph type="sldNum" sz="quarter" idx="10"/>
          </p:nvPr>
        </p:nvSpPr>
        <p:spPr>
          <a:xfrm>
            <a:off x="8501741" y="6292850"/>
            <a:ext cx="356546" cy="366713"/>
          </a:xfrm>
        </p:spPr>
        <p:txBody>
          <a:bodyPr/>
          <a:lstStyle>
            <a:lvl1pPr algn="r">
              <a:defRPr>
                <a:solidFill>
                  <a:srgbClr val="576F7F"/>
                </a:solidFill>
              </a:defRPr>
            </a:lvl1pPr>
          </a:lstStyle>
          <a:p>
            <a:pPr>
              <a:defRPr/>
            </a:pPr>
            <a:fld id="{96A4082C-D788-49ED-9686-4D9E7346AEBF}" type="slidenum">
              <a:rPr lang="uk-UA"/>
              <a:pPr>
                <a:defRPr/>
              </a:pPr>
              <a:t>‹#›</a:t>
            </a:fld>
            <a:endParaRPr lang="uk-UA"/>
          </a:p>
        </p:txBody>
      </p:sp>
    </p:spTree>
    <p:extLst>
      <p:ext uri="{BB962C8B-B14F-4D97-AF65-F5344CB8AC3E}">
        <p14:creationId xmlns:p14="http://schemas.microsoft.com/office/powerpoint/2010/main" val="2711464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D3512BE-65E6-1A5E-A744-CEBB92ED8800}"/>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FF050C47-E716-323B-2A2D-2D2E3CD6A1A2}"/>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4" name="Picture 8">
            <a:extLst>
              <a:ext uri="{FF2B5EF4-FFF2-40B4-BE49-F238E27FC236}">
                <a16:creationId xmlns:a16="http://schemas.microsoft.com/office/drawing/2014/main" id="{5A0980E2-EBDC-91C1-4092-67C92E8C2C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850810" y="2765636"/>
            <a:ext cx="7685087" cy="1615864"/>
          </a:xfrm>
        </p:spPr>
        <p:txBody>
          <a:bodyPr lIns="0" tIns="0" rIns="0" bIns="0">
            <a:normAutofit/>
          </a:bodyPr>
          <a:lstStyle>
            <a:lvl1pPr>
              <a:defRPr sz="2700" b="0" i="0" baseline="0">
                <a:solidFill>
                  <a:srgbClr val="576F7F"/>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Slide Number Placeholder 6">
            <a:extLst>
              <a:ext uri="{FF2B5EF4-FFF2-40B4-BE49-F238E27FC236}">
                <a16:creationId xmlns:a16="http://schemas.microsoft.com/office/drawing/2014/main" id="{C5B067BB-6454-982B-9BFB-2AF2E0C9B190}"/>
              </a:ext>
            </a:extLst>
          </p:cNvPr>
          <p:cNvSpPr>
            <a:spLocks noGrp="1"/>
          </p:cNvSpPr>
          <p:nvPr>
            <p:ph type="sldNum" sz="quarter" idx="10"/>
          </p:nvPr>
        </p:nvSpPr>
        <p:spPr>
          <a:xfrm>
            <a:off x="8501741" y="6292850"/>
            <a:ext cx="356546" cy="366713"/>
          </a:xfrm>
        </p:spPr>
        <p:txBody>
          <a:bodyPr/>
          <a:lstStyle>
            <a:lvl1pPr algn="r">
              <a:defRPr>
                <a:solidFill>
                  <a:srgbClr val="576F7F"/>
                </a:solidFill>
              </a:defRPr>
            </a:lvl1pPr>
          </a:lstStyle>
          <a:p>
            <a:pPr>
              <a:defRPr/>
            </a:pPr>
            <a:fld id="{694E20A2-DB07-4108-A65C-75A8E0B15858}" type="slidenum">
              <a:rPr lang="uk-UA"/>
              <a:pPr>
                <a:defRPr/>
              </a:pPr>
              <a:t>‹#›</a:t>
            </a:fld>
            <a:endParaRPr lang="uk-UA"/>
          </a:p>
        </p:txBody>
      </p:sp>
    </p:spTree>
    <p:extLst>
      <p:ext uri="{BB962C8B-B14F-4D97-AF65-F5344CB8AC3E}">
        <p14:creationId xmlns:p14="http://schemas.microsoft.com/office/powerpoint/2010/main" val="2320052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 — 01">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1B71A38-F142-C5AD-797B-348903425A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17EEF92-CB6C-FB03-1E1B-05D655F6BAF8}"/>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sp>
        <p:nvSpPr>
          <p:cNvPr id="17" name="Picture Placeholder 4"/>
          <p:cNvSpPr>
            <a:spLocks noGrp="1"/>
          </p:cNvSpPr>
          <p:nvPr>
            <p:ph type="pic" sz="quarter" idx="21"/>
          </p:nvPr>
        </p:nvSpPr>
        <p:spPr>
          <a:xfrm>
            <a:off x="-11976" y="181086"/>
            <a:ext cx="9155976" cy="5913489"/>
          </a:xfrm>
          <a:prstGeom prst="rect">
            <a:avLst/>
          </a:prstGeom>
        </p:spPr>
        <p:txBody>
          <a:bodyPr rtlCol="0">
            <a:normAutofit/>
          </a:bodyPr>
          <a:lstStyle>
            <a:lvl1pPr>
              <a:defRPr/>
            </a:lvl1pPr>
          </a:lstStyle>
          <a:p>
            <a:pPr lvl="0"/>
            <a:endParaRPr lang="en-US" noProof="0"/>
          </a:p>
        </p:txBody>
      </p:sp>
      <p:sp>
        <p:nvSpPr>
          <p:cNvPr id="4" name="Slide Number Placeholder 6">
            <a:extLst>
              <a:ext uri="{FF2B5EF4-FFF2-40B4-BE49-F238E27FC236}">
                <a16:creationId xmlns:a16="http://schemas.microsoft.com/office/drawing/2014/main" id="{B4FE0CAC-A322-559B-03C9-6E0302EBA988}"/>
              </a:ext>
            </a:extLst>
          </p:cNvPr>
          <p:cNvSpPr>
            <a:spLocks noGrp="1"/>
          </p:cNvSpPr>
          <p:nvPr>
            <p:ph type="sldNum" sz="quarter" idx="22"/>
          </p:nvPr>
        </p:nvSpPr>
        <p:spPr>
          <a:xfrm>
            <a:off x="8501741" y="6292850"/>
            <a:ext cx="356546" cy="366713"/>
          </a:xfrm>
        </p:spPr>
        <p:txBody>
          <a:bodyPr/>
          <a:lstStyle>
            <a:lvl1pPr algn="r">
              <a:defRPr>
                <a:solidFill>
                  <a:srgbClr val="576F7F"/>
                </a:solidFill>
              </a:defRPr>
            </a:lvl1pPr>
          </a:lstStyle>
          <a:p>
            <a:pPr>
              <a:defRPr/>
            </a:pPr>
            <a:fld id="{CB9110BF-3084-4780-AE4C-9C2BBD6DDC22}" type="slidenum">
              <a:rPr lang="uk-UA"/>
              <a:pPr>
                <a:defRPr/>
              </a:pPr>
              <a:t>‹#›</a:t>
            </a:fld>
            <a:endParaRPr lang="uk-UA"/>
          </a:p>
        </p:txBody>
      </p:sp>
    </p:spTree>
    <p:extLst>
      <p:ext uri="{BB962C8B-B14F-4D97-AF65-F5344CB8AC3E}">
        <p14:creationId xmlns:p14="http://schemas.microsoft.com/office/powerpoint/2010/main" val="797861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 — 0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55F734E-7A7C-4140-742F-077821B5D5F1}"/>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40792142-B6FD-768E-E0A0-CDED7B332E4D}"/>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4" name="Picture 8">
            <a:extLst>
              <a:ext uri="{FF2B5EF4-FFF2-40B4-BE49-F238E27FC236}">
                <a16:creationId xmlns:a16="http://schemas.microsoft.com/office/drawing/2014/main" id="{9A094DED-1788-F95F-1606-4394A083F0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4"/>
          <p:cNvSpPr>
            <a:spLocks noGrp="1"/>
          </p:cNvSpPr>
          <p:nvPr>
            <p:ph type="pic" sz="quarter" idx="21"/>
          </p:nvPr>
        </p:nvSpPr>
        <p:spPr>
          <a:xfrm>
            <a:off x="429165" y="571501"/>
            <a:ext cx="8280141" cy="5143500"/>
          </a:xfrm>
          <a:prstGeom prst="rect">
            <a:avLst/>
          </a:prstGeom>
        </p:spPr>
        <p:txBody>
          <a:bodyPr rtlCol="0">
            <a:normAutofit/>
          </a:bodyPr>
          <a:lstStyle>
            <a:lvl1pPr>
              <a:defRPr/>
            </a:lvl1pPr>
          </a:lstStyle>
          <a:p>
            <a:pPr lvl="0"/>
            <a:endParaRPr lang="en-US" noProof="0"/>
          </a:p>
        </p:txBody>
      </p:sp>
      <p:sp>
        <p:nvSpPr>
          <p:cNvPr id="5" name="Slide Number Placeholder 6">
            <a:extLst>
              <a:ext uri="{FF2B5EF4-FFF2-40B4-BE49-F238E27FC236}">
                <a16:creationId xmlns:a16="http://schemas.microsoft.com/office/drawing/2014/main" id="{66DE8FD3-6A81-DC3E-FB4D-DDD4881C14A0}"/>
              </a:ext>
            </a:extLst>
          </p:cNvPr>
          <p:cNvSpPr>
            <a:spLocks noGrp="1"/>
          </p:cNvSpPr>
          <p:nvPr>
            <p:ph type="sldNum" sz="quarter" idx="22"/>
          </p:nvPr>
        </p:nvSpPr>
        <p:spPr>
          <a:xfrm>
            <a:off x="8501741" y="6292850"/>
            <a:ext cx="356546" cy="366713"/>
          </a:xfrm>
        </p:spPr>
        <p:txBody>
          <a:bodyPr/>
          <a:lstStyle>
            <a:lvl1pPr algn="r">
              <a:defRPr>
                <a:solidFill>
                  <a:srgbClr val="576F7F"/>
                </a:solidFill>
              </a:defRPr>
            </a:lvl1pPr>
          </a:lstStyle>
          <a:p>
            <a:pPr>
              <a:defRPr/>
            </a:pPr>
            <a:fld id="{31F318E5-55A7-4EB6-A18B-49237DB78942}" type="slidenum">
              <a:rPr lang="uk-UA"/>
              <a:pPr>
                <a:defRPr/>
              </a:pPr>
              <a:t>‹#›</a:t>
            </a:fld>
            <a:endParaRPr lang="uk-UA"/>
          </a:p>
        </p:txBody>
      </p:sp>
    </p:spTree>
    <p:extLst>
      <p:ext uri="{BB962C8B-B14F-4D97-AF65-F5344CB8AC3E}">
        <p14:creationId xmlns:p14="http://schemas.microsoft.com/office/powerpoint/2010/main" val="3489529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 0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BBA2B6E-6FE9-F115-4551-FE68306CEFD0}"/>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17876D61-0C77-57D1-01BD-6A8D3ABC72CB}"/>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8">
            <a:extLst>
              <a:ext uri="{FF2B5EF4-FFF2-40B4-BE49-F238E27FC236}">
                <a16:creationId xmlns:a16="http://schemas.microsoft.com/office/drawing/2014/main" id="{F57FF2BF-67D7-E9D8-DB59-B170755AD6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8285671"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a:t>Click to edit Master title style</a:t>
            </a:r>
            <a:endParaRPr lang="en-US"/>
          </a:p>
        </p:txBody>
      </p:sp>
      <p:sp>
        <p:nvSpPr>
          <p:cNvPr id="21" name="Text Placeholder 7"/>
          <p:cNvSpPr>
            <a:spLocks noGrp="1"/>
          </p:cNvSpPr>
          <p:nvPr>
            <p:ph type="body" sz="quarter" idx="14"/>
          </p:nvPr>
        </p:nvSpPr>
        <p:spPr>
          <a:xfrm>
            <a:off x="429164" y="1576376"/>
            <a:ext cx="8285672" cy="3803797"/>
          </a:xfrm>
        </p:spPr>
        <p:txBody>
          <a:bodyPr/>
          <a:lstStyle>
            <a:lvl1pPr marL="257175" indent="-257175">
              <a:buFont typeface="Arial" panose="020B0604020202020204" pitchFamily="34" charset="0"/>
              <a:buChar char="•"/>
              <a:defRPr sz="1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6" name="Slide Number Placeholder 6">
            <a:extLst>
              <a:ext uri="{FF2B5EF4-FFF2-40B4-BE49-F238E27FC236}">
                <a16:creationId xmlns:a16="http://schemas.microsoft.com/office/drawing/2014/main" id="{475B97FD-ECD0-C976-8ADA-ECA55D2D3BB0}"/>
              </a:ext>
            </a:extLst>
          </p:cNvPr>
          <p:cNvSpPr>
            <a:spLocks noGrp="1"/>
          </p:cNvSpPr>
          <p:nvPr>
            <p:ph type="sldNum" sz="quarter" idx="15"/>
          </p:nvPr>
        </p:nvSpPr>
        <p:spPr>
          <a:xfrm>
            <a:off x="8501741" y="6292850"/>
            <a:ext cx="356546" cy="366713"/>
          </a:xfrm>
        </p:spPr>
        <p:txBody>
          <a:bodyPr/>
          <a:lstStyle>
            <a:lvl1pPr algn="r">
              <a:defRPr>
                <a:solidFill>
                  <a:srgbClr val="576F7F"/>
                </a:solidFill>
              </a:defRPr>
            </a:lvl1pPr>
          </a:lstStyle>
          <a:p>
            <a:pPr>
              <a:defRPr/>
            </a:pPr>
            <a:fld id="{F291A2CF-56B5-42A8-91BD-66D2896C4DE4}" type="slidenum">
              <a:rPr lang="uk-UA"/>
              <a:pPr>
                <a:defRPr/>
              </a:pPr>
              <a:t>‹#›</a:t>
            </a:fld>
            <a:endParaRPr lang="uk-UA"/>
          </a:p>
        </p:txBody>
      </p:sp>
    </p:spTree>
    <p:extLst>
      <p:ext uri="{BB962C8B-B14F-4D97-AF65-F5344CB8AC3E}">
        <p14:creationId xmlns:p14="http://schemas.microsoft.com/office/powerpoint/2010/main" val="1997573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Slide — 0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6BE7E9E-523B-69D1-5904-5B89B72603BC}"/>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62CD7F5-7387-F5A3-4726-F9E4F392AD59}"/>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8">
            <a:extLst>
              <a:ext uri="{FF2B5EF4-FFF2-40B4-BE49-F238E27FC236}">
                <a16:creationId xmlns:a16="http://schemas.microsoft.com/office/drawing/2014/main" id="{6925C516-59D6-9C80-C17B-B0922D7215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8285671"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a:t>Click to edit Master title style</a:t>
            </a:r>
            <a:endParaRPr lang="en-US"/>
          </a:p>
        </p:txBody>
      </p:sp>
      <p:sp>
        <p:nvSpPr>
          <p:cNvPr id="26" name="Text Placeholder 7"/>
          <p:cNvSpPr>
            <a:spLocks noGrp="1"/>
          </p:cNvSpPr>
          <p:nvPr>
            <p:ph type="body" sz="quarter" idx="15"/>
          </p:nvPr>
        </p:nvSpPr>
        <p:spPr>
          <a:xfrm>
            <a:off x="429164" y="1576376"/>
            <a:ext cx="8285672" cy="1930246"/>
          </a:xfrm>
        </p:spPr>
        <p:txBody>
          <a:bodyPr/>
          <a:lstStyle>
            <a:lvl1pPr>
              <a:defRPr sz="1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7" name="Text Placeholder 7"/>
          <p:cNvSpPr>
            <a:spLocks noGrp="1"/>
          </p:cNvSpPr>
          <p:nvPr>
            <p:ph type="body" sz="quarter" idx="16"/>
          </p:nvPr>
        </p:nvSpPr>
        <p:spPr>
          <a:xfrm>
            <a:off x="429164" y="3890952"/>
            <a:ext cx="4005509" cy="1824049"/>
          </a:xfrm>
        </p:spPr>
        <p:txBody>
          <a:bodyPr/>
          <a:lstStyle>
            <a:lvl1pPr marL="171450" indent="-171450">
              <a:buFont typeface="Arial" panose="020B0604020202020204" pitchFamily="34" charset="0"/>
              <a:buChar char="•"/>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28" name="Text Placeholder 7"/>
          <p:cNvSpPr>
            <a:spLocks noGrp="1"/>
          </p:cNvSpPr>
          <p:nvPr>
            <p:ph type="body" sz="quarter" idx="17"/>
          </p:nvPr>
        </p:nvSpPr>
        <p:spPr>
          <a:xfrm>
            <a:off x="4714856" y="3890952"/>
            <a:ext cx="4005509" cy="1824049"/>
          </a:xfrm>
        </p:spPr>
        <p:txBody>
          <a:bodyPr/>
          <a:lstStyle>
            <a:lvl1pPr marL="171450" indent="-171450">
              <a:buFont typeface="Arial" panose="020B0604020202020204" pitchFamily="34" charset="0"/>
              <a:buChar char="•"/>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6" name="Slide Number Placeholder 6">
            <a:extLst>
              <a:ext uri="{FF2B5EF4-FFF2-40B4-BE49-F238E27FC236}">
                <a16:creationId xmlns:a16="http://schemas.microsoft.com/office/drawing/2014/main" id="{36688FBF-EA81-3038-CCDB-617EE19C2C21}"/>
              </a:ext>
            </a:extLst>
          </p:cNvPr>
          <p:cNvSpPr>
            <a:spLocks noGrp="1"/>
          </p:cNvSpPr>
          <p:nvPr>
            <p:ph type="sldNum" sz="quarter" idx="18"/>
          </p:nvPr>
        </p:nvSpPr>
        <p:spPr>
          <a:xfrm>
            <a:off x="8501741" y="6292850"/>
            <a:ext cx="356546" cy="366713"/>
          </a:xfrm>
        </p:spPr>
        <p:txBody>
          <a:bodyPr/>
          <a:lstStyle>
            <a:lvl1pPr algn="r">
              <a:defRPr>
                <a:solidFill>
                  <a:srgbClr val="576F7F"/>
                </a:solidFill>
              </a:defRPr>
            </a:lvl1pPr>
          </a:lstStyle>
          <a:p>
            <a:pPr>
              <a:defRPr/>
            </a:pPr>
            <a:fld id="{909D7EA5-A8B0-4338-B72A-468441B9CADF}" type="slidenum">
              <a:rPr lang="uk-UA"/>
              <a:pPr>
                <a:defRPr/>
              </a:pPr>
              <a:t>‹#›</a:t>
            </a:fld>
            <a:endParaRPr lang="uk-UA"/>
          </a:p>
        </p:txBody>
      </p:sp>
    </p:spTree>
    <p:extLst>
      <p:ext uri="{BB962C8B-B14F-4D97-AF65-F5344CB8AC3E}">
        <p14:creationId xmlns:p14="http://schemas.microsoft.com/office/powerpoint/2010/main" val="2200155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Text Slide — 0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BD014E-E4EF-7591-8A3C-02BB1C412567}"/>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B8F80F7F-F86C-0519-F33E-167CB38565C7}"/>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8">
            <a:extLst>
              <a:ext uri="{FF2B5EF4-FFF2-40B4-BE49-F238E27FC236}">
                <a16:creationId xmlns:a16="http://schemas.microsoft.com/office/drawing/2014/main" id="{BF31AEAD-E12D-79CE-F97D-1EB07AD5FA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4005509"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a:t>Click to edit Master title style</a:t>
            </a:r>
            <a:endParaRPr lang="en-US"/>
          </a:p>
        </p:txBody>
      </p:sp>
      <p:sp>
        <p:nvSpPr>
          <p:cNvPr id="22" name="Picture Placeholder 4"/>
          <p:cNvSpPr>
            <a:spLocks noGrp="1"/>
          </p:cNvSpPr>
          <p:nvPr>
            <p:ph type="pic" sz="quarter" idx="21"/>
          </p:nvPr>
        </p:nvSpPr>
        <p:spPr>
          <a:xfrm>
            <a:off x="4714857" y="571501"/>
            <a:ext cx="3994449" cy="5143500"/>
          </a:xfrm>
          <a:prstGeom prst="rect">
            <a:avLst/>
          </a:prstGeom>
        </p:spPr>
        <p:txBody>
          <a:bodyPr rtlCol="0">
            <a:normAutofit/>
          </a:bodyPr>
          <a:lstStyle>
            <a:lvl1pPr>
              <a:defRPr/>
            </a:lvl1pPr>
          </a:lstStyle>
          <a:p>
            <a:pPr lvl="0"/>
            <a:endParaRPr lang="en-US" noProof="0"/>
          </a:p>
        </p:txBody>
      </p:sp>
      <p:sp>
        <p:nvSpPr>
          <p:cNvPr id="23" name="Text Placeholder 7"/>
          <p:cNvSpPr>
            <a:spLocks noGrp="1"/>
          </p:cNvSpPr>
          <p:nvPr>
            <p:ph type="body" sz="quarter" idx="15"/>
          </p:nvPr>
        </p:nvSpPr>
        <p:spPr>
          <a:xfrm>
            <a:off x="429164" y="1576376"/>
            <a:ext cx="4005509" cy="1930246"/>
          </a:xfrm>
        </p:spPr>
        <p:txBody>
          <a:bodyPr/>
          <a:lstStyle>
            <a:lvl1pPr>
              <a:defRPr sz="1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4" name="Text Placeholder 7"/>
          <p:cNvSpPr>
            <a:spLocks noGrp="1"/>
          </p:cNvSpPr>
          <p:nvPr>
            <p:ph type="body" sz="quarter" idx="16"/>
          </p:nvPr>
        </p:nvSpPr>
        <p:spPr>
          <a:xfrm>
            <a:off x="429164" y="3890952"/>
            <a:ext cx="4005509" cy="1824049"/>
          </a:xfrm>
        </p:spPr>
        <p:txBody>
          <a:bodyPr/>
          <a:lstStyle>
            <a:lvl1pPr marL="171450" indent="-171450">
              <a:buFont typeface="Arial" panose="020B0604020202020204" pitchFamily="34" charset="0"/>
              <a:buChar char="•"/>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6" name="Slide Number Placeholder 6">
            <a:extLst>
              <a:ext uri="{FF2B5EF4-FFF2-40B4-BE49-F238E27FC236}">
                <a16:creationId xmlns:a16="http://schemas.microsoft.com/office/drawing/2014/main" id="{2A637D83-8E1E-35C3-5C02-40FA9F69E194}"/>
              </a:ext>
            </a:extLst>
          </p:cNvPr>
          <p:cNvSpPr>
            <a:spLocks noGrp="1"/>
          </p:cNvSpPr>
          <p:nvPr>
            <p:ph type="sldNum" sz="quarter" idx="22"/>
          </p:nvPr>
        </p:nvSpPr>
        <p:spPr>
          <a:xfrm>
            <a:off x="8501741" y="6292850"/>
            <a:ext cx="356546" cy="366713"/>
          </a:xfrm>
        </p:spPr>
        <p:txBody>
          <a:bodyPr/>
          <a:lstStyle>
            <a:lvl1pPr algn="r">
              <a:defRPr>
                <a:solidFill>
                  <a:srgbClr val="576F7F"/>
                </a:solidFill>
              </a:defRPr>
            </a:lvl1pPr>
          </a:lstStyle>
          <a:p>
            <a:pPr>
              <a:defRPr/>
            </a:pPr>
            <a:fld id="{CB8E7FAD-604E-4689-ACD8-91E3987E0A96}" type="slidenum">
              <a:rPr lang="uk-UA"/>
              <a:pPr>
                <a:defRPr/>
              </a:pPr>
              <a:t>‹#›</a:t>
            </a:fld>
            <a:endParaRPr lang="uk-UA"/>
          </a:p>
        </p:txBody>
      </p:sp>
    </p:spTree>
    <p:extLst>
      <p:ext uri="{BB962C8B-B14F-4D97-AF65-F5344CB8AC3E}">
        <p14:creationId xmlns:p14="http://schemas.microsoft.com/office/powerpoint/2010/main" val="3202605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Text Slide — 0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51E4DB-DCA3-D5D8-D573-B73B405FCDA9}"/>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739EAC6F-205F-FB95-A00D-9B9046E74939}"/>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8">
            <a:extLst>
              <a:ext uri="{FF2B5EF4-FFF2-40B4-BE49-F238E27FC236}">
                <a16:creationId xmlns:a16="http://schemas.microsoft.com/office/drawing/2014/main" id="{BFBDE7BD-A481-1DEF-3F9A-FB7386683A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8285671"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sp>
        <p:nvSpPr>
          <p:cNvPr id="24" name="Picture Placeholder 4"/>
          <p:cNvSpPr>
            <a:spLocks noGrp="1"/>
          </p:cNvSpPr>
          <p:nvPr>
            <p:ph type="pic" sz="quarter" idx="21"/>
          </p:nvPr>
        </p:nvSpPr>
        <p:spPr>
          <a:xfrm>
            <a:off x="429165" y="1562088"/>
            <a:ext cx="8280141" cy="2324107"/>
          </a:xfrm>
          <a:prstGeom prst="rect">
            <a:avLst/>
          </a:prstGeom>
        </p:spPr>
        <p:txBody>
          <a:bodyPr rtlCol="0">
            <a:normAutofit/>
          </a:bodyPr>
          <a:lstStyle>
            <a:lvl1pPr>
              <a:defRPr/>
            </a:lvl1pPr>
          </a:lstStyle>
          <a:p>
            <a:pPr lvl="0"/>
            <a:endParaRPr lang="en-US" noProof="0"/>
          </a:p>
        </p:txBody>
      </p:sp>
      <p:sp>
        <p:nvSpPr>
          <p:cNvPr id="28" name="Text Placeholder 7"/>
          <p:cNvSpPr>
            <a:spLocks noGrp="1"/>
          </p:cNvSpPr>
          <p:nvPr>
            <p:ph type="body" sz="quarter" idx="17"/>
          </p:nvPr>
        </p:nvSpPr>
        <p:spPr>
          <a:xfrm>
            <a:off x="4714856" y="4265769"/>
            <a:ext cx="4005509" cy="1449232"/>
          </a:xfrm>
        </p:spPr>
        <p:txBody>
          <a:bodyPr/>
          <a:lstStyle>
            <a:lvl1pPr marL="171450" indent="-171450">
              <a:buFont typeface="Arial" panose="020B0604020202020204" pitchFamily="34" charset="0"/>
              <a:buChar char="•"/>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29" name="Text Placeholder 7"/>
          <p:cNvSpPr>
            <a:spLocks noGrp="1"/>
          </p:cNvSpPr>
          <p:nvPr>
            <p:ph type="body" sz="quarter" idx="15"/>
          </p:nvPr>
        </p:nvSpPr>
        <p:spPr>
          <a:xfrm>
            <a:off x="429164" y="4265769"/>
            <a:ext cx="4005509" cy="1449232"/>
          </a:xfrm>
        </p:spPr>
        <p:txBody>
          <a:bodyPr/>
          <a:lstStyle>
            <a:lvl1pPr>
              <a:defRPr sz="180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6" name="Slide Number Placeholder 6">
            <a:extLst>
              <a:ext uri="{FF2B5EF4-FFF2-40B4-BE49-F238E27FC236}">
                <a16:creationId xmlns:a16="http://schemas.microsoft.com/office/drawing/2014/main" id="{171996A7-DC38-CCFB-81A8-DFE198F897E5}"/>
              </a:ext>
            </a:extLst>
          </p:cNvPr>
          <p:cNvSpPr>
            <a:spLocks noGrp="1"/>
          </p:cNvSpPr>
          <p:nvPr>
            <p:ph type="sldNum" sz="quarter" idx="22"/>
          </p:nvPr>
        </p:nvSpPr>
        <p:spPr>
          <a:xfrm>
            <a:off x="8501741" y="6292850"/>
            <a:ext cx="356546" cy="366713"/>
          </a:xfrm>
        </p:spPr>
        <p:txBody>
          <a:bodyPr/>
          <a:lstStyle>
            <a:lvl1pPr algn="r">
              <a:defRPr>
                <a:solidFill>
                  <a:srgbClr val="576F7F"/>
                </a:solidFill>
              </a:defRPr>
            </a:lvl1pPr>
          </a:lstStyle>
          <a:p>
            <a:pPr>
              <a:defRPr/>
            </a:pPr>
            <a:fld id="{EA86F2B8-36B7-4222-BD63-839744F9C781}" type="slidenum">
              <a:rPr lang="uk-UA"/>
              <a:pPr>
                <a:defRPr/>
              </a:pPr>
              <a:t>‹#›</a:t>
            </a:fld>
            <a:endParaRPr lang="uk-UA"/>
          </a:p>
        </p:txBody>
      </p:sp>
    </p:spTree>
    <p:extLst>
      <p:ext uri="{BB962C8B-B14F-4D97-AF65-F5344CB8AC3E}">
        <p14:creationId xmlns:p14="http://schemas.microsoft.com/office/powerpoint/2010/main" val="1433654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Text Slide — 03">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F8AF450-9E1A-A29A-AA95-D9A43FEE510F}"/>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AD74E5D-D9A8-CEF3-21BB-F5BB16B73357}"/>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7">
            <a:extLst>
              <a:ext uri="{FF2B5EF4-FFF2-40B4-BE49-F238E27FC236}">
                <a16:creationId xmlns:a16="http://schemas.microsoft.com/office/drawing/2014/main" id="{99F6EBA8-16AB-FF39-92E2-7624E88083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8285671"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sp>
        <p:nvSpPr>
          <p:cNvPr id="24" name="Picture Placeholder 4"/>
          <p:cNvSpPr>
            <a:spLocks noGrp="1"/>
          </p:cNvSpPr>
          <p:nvPr>
            <p:ph type="pic" sz="quarter" idx="21"/>
          </p:nvPr>
        </p:nvSpPr>
        <p:spPr>
          <a:xfrm>
            <a:off x="429165" y="1562088"/>
            <a:ext cx="3999979" cy="2324107"/>
          </a:xfrm>
          <a:prstGeom prst="rect">
            <a:avLst/>
          </a:prstGeom>
        </p:spPr>
        <p:txBody>
          <a:bodyPr rtlCol="0">
            <a:normAutofit/>
          </a:bodyPr>
          <a:lstStyle>
            <a:lvl1pPr>
              <a:defRPr/>
            </a:lvl1pPr>
          </a:lstStyle>
          <a:p>
            <a:pPr lvl="0"/>
            <a:endParaRPr lang="en-US" noProof="0"/>
          </a:p>
        </p:txBody>
      </p:sp>
      <p:sp>
        <p:nvSpPr>
          <p:cNvPr id="16" name="Picture Placeholder 4"/>
          <p:cNvSpPr>
            <a:spLocks noGrp="1"/>
          </p:cNvSpPr>
          <p:nvPr>
            <p:ph type="pic" sz="quarter" idx="22"/>
          </p:nvPr>
        </p:nvSpPr>
        <p:spPr>
          <a:xfrm>
            <a:off x="4721714" y="1562088"/>
            <a:ext cx="3999979" cy="2324107"/>
          </a:xfrm>
          <a:prstGeom prst="rect">
            <a:avLst/>
          </a:prstGeom>
        </p:spPr>
        <p:txBody>
          <a:bodyPr rtlCol="0">
            <a:normAutofit/>
          </a:bodyPr>
          <a:lstStyle>
            <a:lvl1pPr>
              <a:defRPr/>
            </a:lvl1pPr>
          </a:lstStyle>
          <a:p>
            <a:pPr lvl="0"/>
            <a:endParaRPr lang="en-US" noProof="0"/>
          </a:p>
        </p:txBody>
      </p:sp>
      <p:sp>
        <p:nvSpPr>
          <p:cNvPr id="20" name="Text Placeholder 7"/>
          <p:cNvSpPr>
            <a:spLocks noGrp="1"/>
          </p:cNvSpPr>
          <p:nvPr>
            <p:ph type="body" sz="quarter" idx="16"/>
          </p:nvPr>
        </p:nvSpPr>
        <p:spPr>
          <a:xfrm>
            <a:off x="429164" y="4265769"/>
            <a:ext cx="4005509" cy="1449232"/>
          </a:xfrm>
        </p:spPr>
        <p:txBody>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1" name="Text Placeholder 7"/>
          <p:cNvSpPr>
            <a:spLocks noGrp="1"/>
          </p:cNvSpPr>
          <p:nvPr>
            <p:ph type="body" sz="quarter" idx="17"/>
          </p:nvPr>
        </p:nvSpPr>
        <p:spPr>
          <a:xfrm>
            <a:off x="4714856" y="4265769"/>
            <a:ext cx="4005509" cy="1449232"/>
          </a:xfrm>
        </p:spPr>
        <p:txBody>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6" name="Slide Number Placeholder 6">
            <a:extLst>
              <a:ext uri="{FF2B5EF4-FFF2-40B4-BE49-F238E27FC236}">
                <a16:creationId xmlns:a16="http://schemas.microsoft.com/office/drawing/2014/main" id="{52353791-4683-4576-E634-E129FED8F2B2}"/>
              </a:ext>
            </a:extLst>
          </p:cNvPr>
          <p:cNvSpPr>
            <a:spLocks noGrp="1"/>
          </p:cNvSpPr>
          <p:nvPr>
            <p:ph type="sldNum" sz="quarter" idx="23"/>
          </p:nvPr>
        </p:nvSpPr>
        <p:spPr>
          <a:xfrm>
            <a:off x="8501741" y="6292850"/>
            <a:ext cx="356546" cy="366713"/>
          </a:xfrm>
        </p:spPr>
        <p:txBody>
          <a:bodyPr/>
          <a:lstStyle>
            <a:lvl1pPr algn="r">
              <a:defRPr>
                <a:solidFill>
                  <a:srgbClr val="576F7F"/>
                </a:solidFill>
              </a:defRPr>
            </a:lvl1pPr>
          </a:lstStyle>
          <a:p>
            <a:pPr>
              <a:defRPr/>
            </a:pPr>
            <a:fld id="{93FC444C-D007-4D3F-B3AD-3199A0A8ACDE}" type="slidenum">
              <a:rPr lang="uk-UA"/>
              <a:pPr>
                <a:defRPr/>
              </a:pPr>
              <a:t>‹#›</a:t>
            </a:fld>
            <a:endParaRPr lang="uk-UA"/>
          </a:p>
        </p:txBody>
      </p:sp>
    </p:spTree>
    <p:extLst>
      <p:ext uri="{BB962C8B-B14F-4D97-AF65-F5344CB8AC3E}">
        <p14:creationId xmlns:p14="http://schemas.microsoft.com/office/powerpoint/2010/main" val="6126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5FAEE-E7F1-6F0C-D476-908E491E2557}"/>
              </a:ext>
            </a:extLst>
          </p:cNvPr>
          <p:cNvSpPr/>
          <p:nvPr userDrawn="1"/>
        </p:nvSpPr>
        <p:spPr>
          <a:xfrm>
            <a:off x="0" y="0"/>
            <a:ext cx="9144000" cy="691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1979C72-A7DA-D530-8EB3-716052084F4D}"/>
              </a:ext>
            </a:extLst>
          </p:cNvPr>
          <p:cNvSpPr>
            <a:spLocks noGrp="1"/>
          </p:cNvSpPr>
          <p:nvPr>
            <p:ph type="title"/>
          </p:nvPr>
        </p:nvSpPr>
        <p:spPr>
          <a:xfrm>
            <a:off x="368300" y="308967"/>
            <a:ext cx="7296786" cy="1041370"/>
          </a:xfrm>
        </p:spPr>
        <p:txBody>
          <a:bodyPr>
            <a:normAutofit/>
          </a:bodyPr>
          <a:lstStyle>
            <a:lvl1pPr algn="l">
              <a:defRPr sz="3600"/>
            </a:lvl1pPr>
          </a:lstStyle>
          <a:p>
            <a:r>
              <a:rPr lang="en-US" dirty="0"/>
              <a:t>Click to edit Master title style</a:t>
            </a:r>
          </a:p>
        </p:txBody>
      </p:sp>
      <p:pic>
        <p:nvPicPr>
          <p:cNvPr id="9" name="Picture 8" descr="A picture containing plastic&#10;&#10;Description automatically generated">
            <a:extLst>
              <a:ext uri="{FF2B5EF4-FFF2-40B4-BE49-F238E27FC236}">
                <a16:creationId xmlns:a16="http://schemas.microsoft.com/office/drawing/2014/main" id="{4850D694-E45D-818A-B08A-450371B7B223}"/>
              </a:ext>
            </a:extLst>
          </p:cNvPr>
          <p:cNvPicPr>
            <a:picLocks noChangeAspect="1"/>
          </p:cNvPicPr>
          <p:nvPr userDrawn="1"/>
        </p:nvPicPr>
        <p:blipFill>
          <a:blip r:embed="rId2"/>
          <a:stretch>
            <a:fillRect/>
          </a:stretch>
        </p:blipFill>
        <p:spPr>
          <a:xfrm>
            <a:off x="5900057" y="1"/>
            <a:ext cx="3243943" cy="6951306"/>
          </a:xfrm>
          <a:prstGeom prst="rect">
            <a:avLst/>
          </a:prstGeom>
        </p:spPr>
      </p:pic>
      <p:sp>
        <p:nvSpPr>
          <p:cNvPr id="10" name="Content Placeholder 2">
            <a:extLst>
              <a:ext uri="{FF2B5EF4-FFF2-40B4-BE49-F238E27FC236}">
                <a16:creationId xmlns:a16="http://schemas.microsoft.com/office/drawing/2014/main" id="{7888D127-7EC9-7C3F-83D1-A615B749E891}"/>
              </a:ext>
            </a:extLst>
          </p:cNvPr>
          <p:cNvSpPr>
            <a:spLocks noGrp="1"/>
          </p:cNvSpPr>
          <p:nvPr>
            <p:ph idx="1"/>
          </p:nvPr>
        </p:nvSpPr>
        <p:spPr>
          <a:xfrm>
            <a:off x="368300" y="1659303"/>
            <a:ext cx="6362700" cy="4926042"/>
          </a:xfrm>
          <a:prstGeom prst="rect">
            <a:avLst/>
          </a:prstGeom>
        </p:spPr>
        <p:txBody>
          <a:bodyPr/>
          <a:lstStyle>
            <a:lvl2pPr marL="685800" indent="-228600">
              <a:buClr>
                <a:srgbClr val="71973D"/>
              </a:buClr>
              <a:buFont typeface="Wingdings" pitchFamily="2" charset="2"/>
              <a:buChar char="§"/>
              <a:defRPr/>
            </a:lvl2pPr>
            <a:lvl3pPr marL="1143000" indent="-228600">
              <a:buClr>
                <a:srgbClr val="062441"/>
              </a:buClr>
              <a:buFont typeface="Courier New" panose="02070309020205020404" pitchFamily="49" charset="0"/>
              <a:buChar char="o"/>
              <a:defRPr/>
            </a:lvl3p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p:txBody>
      </p:sp>
      <p:pic>
        <p:nvPicPr>
          <p:cNvPr id="2" name="Picture 1" descr="U.S. Department of Health and Human Services logo; National Institutes of Health logo; National Institute of Mental Health logo. ">
            <a:extLst>
              <a:ext uri="{FF2B5EF4-FFF2-40B4-BE49-F238E27FC236}">
                <a16:creationId xmlns:a16="http://schemas.microsoft.com/office/drawing/2014/main" id="{DBBE71BE-05FA-6570-5ABB-456D6A2D0835}"/>
              </a:ext>
            </a:extLst>
          </p:cNvPr>
          <p:cNvPicPr>
            <a:picLocks noChangeAspect="1"/>
          </p:cNvPicPr>
          <p:nvPr userDrawn="1"/>
        </p:nvPicPr>
        <p:blipFill>
          <a:blip r:embed="rId3"/>
          <a:stretch>
            <a:fillRect/>
          </a:stretch>
        </p:blipFill>
        <p:spPr>
          <a:xfrm>
            <a:off x="7522028" y="6319938"/>
            <a:ext cx="1545535" cy="460134"/>
          </a:xfrm>
          <a:prstGeom prst="rect">
            <a:avLst/>
          </a:prstGeom>
        </p:spPr>
      </p:pic>
    </p:spTree>
    <p:extLst>
      <p:ext uri="{BB962C8B-B14F-4D97-AF65-F5344CB8AC3E}">
        <p14:creationId xmlns:p14="http://schemas.microsoft.com/office/powerpoint/2010/main" val="1106930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Text Slide — 04">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7ED1866-D9E0-4668-B9AD-FDEABD339940}"/>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042E42CD-C745-E1D8-E35B-181EACD1634A}"/>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8">
            <a:extLst>
              <a:ext uri="{FF2B5EF4-FFF2-40B4-BE49-F238E27FC236}">
                <a16:creationId xmlns:a16="http://schemas.microsoft.com/office/drawing/2014/main" id="{EB5DCB3B-9C89-B982-DD61-C52E9472D6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8285671"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sp>
        <p:nvSpPr>
          <p:cNvPr id="24" name="Picture Placeholder 4"/>
          <p:cNvSpPr>
            <a:spLocks noGrp="1"/>
          </p:cNvSpPr>
          <p:nvPr>
            <p:ph type="pic" sz="quarter" idx="21"/>
          </p:nvPr>
        </p:nvSpPr>
        <p:spPr>
          <a:xfrm>
            <a:off x="429165" y="1562088"/>
            <a:ext cx="2571415" cy="2324107"/>
          </a:xfrm>
          <a:prstGeom prst="rect">
            <a:avLst/>
          </a:prstGeom>
        </p:spPr>
        <p:txBody>
          <a:bodyPr rtlCol="0">
            <a:normAutofit/>
          </a:bodyPr>
          <a:lstStyle>
            <a:lvl1pPr>
              <a:defRPr/>
            </a:lvl1pPr>
          </a:lstStyle>
          <a:p>
            <a:pPr lvl="0"/>
            <a:endParaRPr lang="en-US" noProof="0"/>
          </a:p>
        </p:txBody>
      </p:sp>
      <p:sp>
        <p:nvSpPr>
          <p:cNvPr id="25" name="Picture Placeholder 4"/>
          <p:cNvSpPr>
            <a:spLocks noGrp="1"/>
          </p:cNvSpPr>
          <p:nvPr>
            <p:ph type="pic" sz="quarter" idx="23"/>
          </p:nvPr>
        </p:nvSpPr>
        <p:spPr>
          <a:xfrm>
            <a:off x="3286292" y="1562088"/>
            <a:ext cx="2571415" cy="2324107"/>
          </a:xfrm>
          <a:prstGeom prst="rect">
            <a:avLst/>
          </a:prstGeom>
        </p:spPr>
        <p:txBody>
          <a:bodyPr rtlCol="0">
            <a:normAutofit/>
          </a:bodyPr>
          <a:lstStyle>
            <a:lvl1pPr>
              <a:defRPr/>
            </a:lvl1pPr>
          </a:lstStyle>
          <a:p>
            <a:pPr lvl="0"/>
            <a:endParaRPr lang="en-US" noProof="0"/>
          </a:p>
        </p:txBody>
      </p:sp>
      <p:sp>
        <p:nvSpPr>
          <p:cNvPr id="30" name="Picture Placeholder 4"/>
          <p:cNvSpPr>
            <a:spLocks noGrp="1"/>
          </p:cNvSpPr>
          <p:nvPr>
            <p:ph type="pic" sz="quarter" idx="25"/>
          </p:nvPr>
        </p:nvSpPr>
        <p:spPr>
          <a:xfrm>
            <a:off x="6143420" y="1562088"/>
            <a:ext cx="2571415" cy="2324107"/>
          </a:xfrm>
          <a:prstGeom prst="rect">
            <a:avLst/>
          </a:prstGeom>
        </p:spPr>
        <p:txBody>
          <a:bodyPr rtlCol="0">
            <a:normAutofit/>
          </a:bodyPr>
          <a:lstStyle>
            <a:lvl1pPr>
              <a:defRPr/>
            </a:lvl1pPr>
          </a:lstStyle>
          <a:p>
            <a:pPr lvl="0"/>
            <a:endParaRPr lang="en-US" noProof="0"/>
          </a:p>
        </p:txBody>
      </p:sp>
      <p:sp>
        <p:nvSpPr>
          <p:cNvPr id="31" name="Text Placeholder 7"/>
          <p:cNvSpPr>
            <a:spLocks noGrp="1"/>
          </p:cNvSpPr>
          <p:nvPr>
            <p:ph type="body" sz="quarter" idx="16"/>
          </p:nvPr>
        </p:nvSpPr>
        <p:spPr>
          <a:xfrm>
            <a:off x="429164" y="4265769"/>
            <a:ext cx="2571416" cy="1449232"/>
          </a:xfrm>
        </p:spPr>
        <p:txBody>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32" name="Text Placeholder 7"/>
          <p:cNvSpPr>
            <a:spLocks noGrp="1"/>
          </p:cNvSpPr>
          <p:nvPr>
            <p:ph type="body" sz="quarter" idx="26"/>
          </p:nvPr>
        </p:nvSpPr>
        <p:spPr>
          <a:xfrm>
            <a:off x="3289863" y="4265769"/>
            <a:ext cx="2571416" cy="1449232"/>
          </a:xfrm>
        </p:spPr>
        <p:txBody>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a:t>Click to edit Master text styles</a:t>
            </a:r>
          </a:p>
        </p:txBody>
      </p:sp>
      <p:sp>
        <p:nvSpPr>
          <p:cNvPr id="33" name="Text Placeholder 7"/>
          <p:cNvSpPr>
            <a:spLocks noGrp="1"/>
          </p:cNvSpPr>
          <p:nvPr>
            <p:ph type="body" sz="quarter" idx="27"/>
          </p:nvPr>
        </p:nvSpPr>
        <p:spPr>
          <a:xfrm>
            <a:off x="6139848" y="4265769"/>
            <a:ext cx="2571416" cy="1449232"/>
          </a:xfrm>
        </p:spPr>
        <p:txBody>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6" name="Slide Number Placeholder 6">
            <a:extLst>
              <a:ext uri="{FF2B5EF4-FFF2-40B4-BE49-F238E27FC236}">
                <a16:creationId xmlns:a16="http://schemas.microsoft.com/office/drawing/2014/main" id="{B07140DB-5E98-F9FB-C100-3F85F141173B}"/>
              </a:ext>
            </a:extLst>
          </p:cNvPr>
          <p:cNvSpPr>
            <a:spLocks noGrp="1"/>
          </p:cNvSpPr>
          <p:nvPr>
            <p:ph type="sldNum" sz="quarter" idx="28"/>
          </p:nvPr>
        </p:nvSpPr>
        <p:spPr>
          <a:xfrm>
            <a:off x="8501741" y="6292850"/>
            <a:ext cx="356546" cy="366713"/>
          </a:xfrm>
        </p:spPr>
        <p:txBody>
          <a:bodyPr/>
          <a:lstStyle>
            <a:lvl1pPr algn="r">
              <a:defRPr>
                <a:solidFill>
                  <a:srgbClr val="576F7F"/>
                </a:solidFill>
              </a:defRPr>
            </a:lvl1pPr>
          </a:lstStyle>
          <a:p>
            <a:pPr>
              <a:defRPr/>
            </a:pPr>
            <a:fld id="{5C468EED-16AA-49BF-B4F8-7E0409032EE9}" type="slidenum">
              <a:rPr lang="uk-UA"/>
              <a:pPr>
                <a:defRPr/>
              </a:pPr>
              <a:t>‹#›</a:t>
            </a:fld>
            <a:endParaRPr lang="uk-UA"/>
          </a:p>
        </p:txBody>
      </p:sp>
    </p:spTree>
    <p:extLst>
      <p:ext uri="{BB962C8B-B14F-4D97-AF65-F5344CB8AC3E}">
        <p14:creationId xmlns:p14="http://schemas.microsoft.com/office/powerpoint/2010/main" val="3314311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Text Slide — 05">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D4B74F0-5475-8DAE-A449-C797098683FD}"/>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67E7110-5B5C-DDA1-2ED7-F1EA9652CD33}"/>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pic>
        <p:nvPicPr>
          <p:cNvPr id="5" name="Picture 8">
            <a:extLst>
              <a:ext uri="{FF2B5EF4-FFF2-40B4-BE49-F238E27FC236}">
                <a16:creationId xmlns:a16="http://schemas.microsoft.com/office/drawing/2014/main" id="{A073D98F-5A97-0957-0207-F67E9B1A30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9164" y="571500"/>
            <a:ext cx="8285671" cy="609589"/>
          </a:xfrm>
        </p:spPr>
        <p:txBody>
          <a:bodyPr lIns="0" tIns="0" rIns="0" bIns="0">
            <a:normAutofit/>
          </a:bodyPr>
          <a:lstStyle>
            <a:lvl1pPr>
              <a:defRPr sz="2550"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sp>
        <p:nvSpPr>
          <p:cNvPr id="20" name="Content Placeholder 4"/>
          <p:cNvSpPr>
            <a:spLocks noGrp="1"/>
          </p:cNvSpPr>
          <p:nvPr>
            <p:ph sz="quarter" idx="16"/>
          </p:nvPr>
        </p:nvSpPr>
        <p:spPr>
          <a:xfrm>
            <a:off x="429164" y="1560663"/>
            <a:ext cx="3999979" cy="4152900"/>
          </a:xfrm>
          <a:prstGeom prst="rect">
            <a:avLst/>
          </a:prstGeom>
        </p:spPr>
        <p:txBody>
          <a:bodyPr/>
          <a:lstStyle>
            <a:lvl1pPr>
              <a:tabLst>
                <a:tab pos="42863" algn="l"/>
              </a:tabLst>
              <a:defRPr sz="1800">
                <a:solidFill>
                  <a:srgbClr val="576F7F"/>
                </a:solidFill>
              </a:defRPr>
            </a:lvl1pPr>
            <a:lvl2pPr marL="42863" indent="-42863">
              <a:tabLst/>
              <a:defRPr sz="375">
                <a:solidFill>
                  <a:schemeClr val="bg1">
                    <a:lumMod val="50000"/>
                  </a:schemeClr>
                </a:solidFill>
              </a:defRPr>
            </a:lvl2pPr>
            <a:lvl3pPr marL="86321" indent="-43458">
              <a:tabLst/>
              <a:defRPr sz="375">
                <a:solidFill>
                  <a:schemeClr val="bg1">
                    <a:lumMod val="50000"/>
                  </a:schemeClr>
                </a:solidFill>
              </a:defRPr>
            </a:lvl3pPr>
          </a:lstStyle>
          <a:p>
            <a:pPr lvl="0"/>
            <a:r>
              <a:rPr lang="en-US"/>
              <a:t>Click to edit Master text styles</a:t>
            </a:r>
          </a:p>
        </p:txBody>
      </p:sp>
      <p:sp>
        <p:nvSpPr>
          <p:cNvPr id="21" name="Text Placeholder 7"/>
          <p:cNvSpPr>
            <a:spLocks noGrp="1"/>
          </p:cNvSpPr>
          <p:nvPr>
            <p:ph type="body" sz="quarter" idx="17"/>
          </p:nvPr>
        </p:nvSpPr>
        <p:spPr>
          <a:xfrm>
            <a:off x="4714857" y="1560663"/>
            <a:ext cx="3999978" cy="4152899"/>
          </a:xfrm>
        </p:spPr>
        <p:txBody>
          <a:bodyPr/>
          <a:lstStyle>
            <a:lvl1pPr marL="171450" indent="-171450">
              <a:buFont typeface="Arial" panose="020B0604020202020204" pitchFamily="34" charset="0"/>
              <a:buChar char="•"/>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6" name="Slide Number Placeholder 6">
            <a:extLst>
              <a:ext uri="{FF2B5EF4-FFF2-40B4-BE49-F238E27FC236}">
                <a16:creationId xmlns:a16="http://schemas.microsoft.com/office/drawing/2014/main" id="{0652C3B9-F03F-2F2F-D8BB-A2A3733A4170}"/>
              </a:ext>
            </a:extLst>
          </p:cNvPr>
          <p:cNvSpPr>
            <a:spLocks noGrp="1"/>
          </p:cNvSpPr>
          <p:nvPr>
            <p:ph type="sldNum" sz="quarter" idx="18"/>
          </p:nvPr>
        </p:nvSpPr>
        <p:spPr>
          <a:xfrm>
            <a:off x="8501741" y="6292850"/>
            <a:ext cx="356546" cy="366713"/>
          </a:xfrm>
        </p:spPr>
        <p:txBody>
          <a:bodyPr/>
          <a:lstStyle>
            <a:lvl1pPr algn="r">
              <a:defRPr>
                <a:solidFill>
                  <a:srgbClr val="576F7F"/>
                </a:solidFill>
              </a:defRPr>
            </a:lvl1pPr>
          </a:lstStyle>
          <a:p>
            <a:pPr>
              <a:defRPr/>
            </a:pPr>
            <a:fld id="{FF245DD3-F365-488D-B840-4E7B39126503}" type="slidenum">
              <a:rPr lang="uk-UA"/>
              <a:pPr>
                <a:defRPr/>
              </a:pPr>
              <a:t>‹#›</a:t>
            </a:fld>
            <a:endParaRPr lang="uk-UA"/>
          </a:p>
        </p:txBody>
      </p:sp>
    </p:spTree>
    <p:extLst>
      <p:ext uri="{BB962C8B-B14F-4D97-AF65-F5344CB8AC3E}">
        <p14:creationId xmlns:p14="http://schemas.microsoft.com/office/powerpoint/2010/main" val="4254260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4B91494-2B0A-B06D-1455-B01EB70B5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689" y="6227763"/>
            <a:ext cx="1428564"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AC8E8367-7A31-B041-9436-D9FAEFB4AF7B}"/>
              </a:ext>
            </a:extLst>
          </p:cNvPr>
          <p:cNvCxnSpPr/>
          <p:nvPr userDrawn="1"/>
        </p:nvCxnSpPr>
        <p:spPr>
          <a:xfrm>
            <a:off x="283927" y="6094413"/>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4ADB204-CDC6-F434-822A-C5F8F4F1A1A9}"/>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fontAlgn="auto" hangingPunct="1">
              <a:spcBef>
                <a:spcPts val="0"/>
              </a:spcBef>
              <a:spcAft>
                <a:spcPts val="0"/>
              </a:spcAft>
              <a:defRPr/>
            </a:pPr>
            <a:endParaRPr lang="en-US" sz="4800"/>
          </a:p>
        </p:txBody>
      </p:sp>
      <p:sp>
        <p:nvSpPr>
          <p:cNvPr id="5" name="Slide Number Placeholder 6">
            <a:extLst>
              <a:ext uri="{FF2B5EF4-FFF2-40B4-BE49-F238E27FC236}">
                <a16:creationId xmlns:a16="http://schemas.microsoft.com/office/drawing/2014/main" id="{44172F18-0728-719D-0E60-9CD2D4CFF637}"/>
              </a:ext>
            </a:extLst>
          </p:cNvPr>
          <p:cNvSpPr>
            <a:spLocks noGrp="1"/>
          </p:cNvSpPr>
          <p:nvPr>
            <p:ph type="sldNum" sz="quarter" idx="10"/>
          </p:nvPr>
        </p:nvSpPr>
        <p:spPr>
          <a:xfrm>
            <a:off x="8501741" y="6292850"/>
            <a:ext cx="356546" cy="366713"/>
          </a:xfrm>
        </p:spPr>
        <p:txBody>
          <a:bodyPr/>
          <a:lstStyle>
            <a:lvl1pPr algn="r">
              <a:defRPr>
                <a:solidFill>
                  <a:srgbClr val="576F7F"/>
                </a:solidFill>
              </a:defRPr>
            </a:lvl1pPr>
          </a:lstStyle>
          <a:p>
            <a:pPr>
              <a:defRPr/>
            </a:pPr>
            <a:fld id="{EE5D382B-4A81-4602-9707-3EB257CB4493}" type="slidenum">
              <a:rPr lang="uk-UA"/>
              <a:pPr>
                <a:defRPr/>
              </a:pPr>
              <a:t>‹#›</a:t>
            </a:fld>
            <a:endParaRPr lang="uk-UA"/>
          </a:p>
        </p:txBody>
      </p:sp>
    </p:spTree>
    <p:extLst>
      <p:ext uri="{BB962C8B-B14F-4D97-AF65-F5344CB8AC3E}">
        <p14:creationId xmlns:p14="http://schemas.microsoft.com/office/powerpoint/2010/main" val="2891155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 Gra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556820-5BD6-7C41-9F35-0709DCBA7BA6}"/>
              </a:ext>
            </a:extLst>
          </p:cNvPr>
          <p:cNvSpPr>
            <a:spLocks/>
          </p:cNvSpPr>
          <p:nvPr userDrawn="1"/>
        </p:nvSpPr>
        <p:spPr>
          <a:xfrm>
            <a:off x="596" y="181087"/>
            <a:ext cx="9142810" cy="5913488"/>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solidFill>
                <a:schemeClr val="bg1"/>
              </a:solidFill>
            </a:endParaRPr>
          </a:p>
        </p:txBody>
      </p:sp>
      <p:sp>
        <p:nvSpPr>
          <p:cNvPr id="12" name="Rectangle 11">
            <a:extLst>
              <a:ext uri="{FF2B5EF4-FFF2-40B4-BE49-F238E27FC236}">
                <a16:creationId xmlns:a16="http://schemas.microsoft.com/office/drawing/2014/main" id="{CFE308F9-BC56-5F47-879A-9003E64704B1}"/>
              </a:ext>
            </a:extLst>
          </p:cNvPr>
          <p:cNvSpPr>
            <a:spLocks/>
          </p:cNvSpPr>
          <p:nvPr userDrawn="1"/>
        </p:nvSpPr>
        <p:spPr>
          <a:xfrm>
            <a:off x="596"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7" name="Title 1">
            <a:extLst>
              <a:ext uri="{FF2B5EF4-FFF2-40B4-BE49-F238E27FC236}">
                <a16:creationId xmlns:a16="http://schemas.microsoft.com/office/drawing/2014/main" id="{723EBEA2-C871-924D-9669-D4CEBEA34A2B}"/>
              </a:ext>
            </a:extLst>
          </p:cNvPr>
          <p:cNvSpPr>
            <a:spLocks noGrp="1"/>
          </p:cNvSpPr>
          <p:nvPr>
            <p:ph type="ctrTitle" hasCustomPrompt="1"/>
          </p:nvPr>
        </p:nvSpPr>
        <p:spPr>
          <a:xfrm>
            <a:off x="850811" y="2514600"/>
            <a:ext cx="7685087" cy="1615864"/>
          </a:xfrm>
        </p:spPr>
        <p:txBody>
          <a:bodyPr lIns="0" tIns="0" rIns="0" bIns="0">
            <a:normAutofit/>
          </a:bodyPr>
          <a:lstStyle>
            <a:lvl1pPr>
              <a:defRPr sz="2025" b="0" i="0" baseline="0">
                <a:solidFill>
                  <a:schemeClr val="bg1"/>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br>
              <a:rPr lang="en-US"/>
            </a:br>
            <a:r>
              <a:rPr lang="en-US"/>
              <a:t>2nd line</a:t>
            </a:r>
          </a:p>
        </p:txBody>
      </p:sp>
      <p:sp>
        <p:nvSpPr>
          <p:cNvPr id="8" name="Text Placeholder 7">
            <a:extLst>
              <a:ext uri="{FF2B5EF4-FFF2-40B4-BE49-F238E27FC236}">
                <a16:creationId xmlns:a16="http://schemas.microsoft.com/office/drawing/2014/main" id="{C73C284A-D09B-B543-AF7E-5F419F34CE5B}"/>
              </a:ext>
            </a:extLst>
          </p:cNvPr>
          <p:cNvSpPr>
            <a:spLocks noGrp="1"/>
          </p:cNvSpPr>
          <p:nvPr>
            <p:ph type="body" sz="quarter" idx="14"/>
          </p:nvPr>
        </p:nvSpPr>
        <p:spPr>
          <a:xfrm>
            <a:off x="850592" y="4229102"/>
            <a:ext cx="1092851" cy="1484475"/>
          </a:xfrm>
        </p:spPr>
        <p:txBody>
          <a:bodyPr>
            <a:normAutofit/>
          </a:bodyPr>
          <a:lstStyle>
            <a:lvl1pPr>
              <a:defRPr sz="675">
                <a:solidFill>
                  <a:schemeClr val="bg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685808"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32" name="Text Placeholder 7">
            <a:extLst>
              <a:ext uri="{FF2B5EF4-FFF2-40B4-BE49-F238E27FC236}">
                <a16:creationId xmlns:a16="http://schemas.microsoft.com/office/drawing/2014/main" id="{81E09265-B90B-4F4C-A68D-386E7DC88C22}"/>
              </a:ext>
            </a:extLst>
          </p:cNvPr>
          <p:cNvSpPr>
            <a:spLocks noGrp="1"/>
          </p:cNvSpPr>
          <p:nvPr>
            <p:ph type="body" sz="quarter" idx="15"/>
          </p:nvPr>
        </p:nvSpPr>
        <p:spPr>
          <a:xfrm>
            <a:off x="1998759" y="4229102"/>
            <a:ext cx="1092851" cy="1484475"/>
          </a:xfrm>
        </p:spPr>
        <p:txBody>
          <a:bodyPr>
            <a:normAutofit/>
          </a:bodyPr>
          <a:lstStyle>
            <a:lvl1pPr>
              <a:defRPr sz="675">
                <a:solidFill>
                  <a:schemeClr val="bg1"/>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685808"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pic>
        <p:nvPicPr>
          <p:cNvPr id="2" name="Picture 1">
            <a:extLst>
              <a:ext uri="{FF2B5EF4-FFF2-40B4-BE49-F238E27FC236}">
                <a16:creationId xmlns:a16="http://schemas.microsoft.com/office/drawing/2014/main" id="{51086869-41F4-FD3D-5725-EDB598E4BF63}"/>
              </a:ext>
            </a:extLst>
          </p:cNvPr>
          <p:cNvPicPr>
            <a:picLocks noChangeAspect="1"/>
          </p:cNvPicPr>
          <p:nvPr userDrawn="1"/>
        </p:nvPicPr>
        <p:blipFill>
          <a:blip r:embed="rId2"/>
          <a:stretch>
            <a:fillRect/>
          </a:stretch>
        </p:blipFill>
        <p:spPr>
          <a:xfrm>
            <a:off x="288688" y="6227855"/>
            <a:ext cx="1525565" cy="449061"/>
          </a:xfrm>
          <a:prstGeom prst="rect">
            <a:avLst/>
          </a:prstGeom>
        </p:spPr>
      </p:pic>
      <p:sp>
        <p:nvSpPr>
          <p:cNvPr id="3" name="Slide Number Placeholder 6">
            <a:extLst>
              <a:ext uri="{FF2B5EF4-FFF2-40B4-BE49-F238E27FC236}">
                <a16:creationId xmlns:a16="http://schemas.microsoft.com/office/drawing/2014/main" id="{8270E6DE-4FE3-6344-FB48-4CD9A641AEF3}"/>
              </a:ext>
            </a:extLst>
          </p:cNvPr>
          <p:cNvSpPr>
            <a:spLocks noGrp="1"/>
          </p:cNvSpPr>
          <p:nvPr>
            <p:ph type="sldNum" sz="quarter" idx="22"/>
          </p:nvPr>
        </p:nvSpPr>
        <p:spPr>
          <a:xfrm>
            <a:off x="8501741" y="6292850"/>
            <a:ext cx="356546" cy="366713"/>
          </a:xfrm>
        </p:spPr>
        <p:txBody>
          <a:bodyPr/>
          <a:lstStyle>
            <a:lvl1pPr algn="r">
              <a:defRPr>
                <a:solidFill>
                  <a:srgbClr val="576F7F"/>
                </a:solidFill>
              </a:defRPr>
            </a:lvl1pPr>
          </a:lstStyle>
          <a:p>
            <a:pPr>
              <a:defRPr/>
            </a:pPr>
            <a:fld id="{F5BB33BC-A523-4257-96C1-05BF0327D504}" type="slidenum">
              <a:rPr lang="uk-UA"/>
              <a:pPr>
                <a:defRPr/>
              </a:pPr>
              <a:t>‹#›</a:t>
            </a:fld>
            <a:endParaRPr lang="uk-UA"/>
          </a:p>
        </p:txBody>
      </p:sp>
    </p:spTree>
    <p:extLst>
      <p:ext uri="{BB962C8B-B14F-4D97-AF65-F5344CB8AC3E}">
        <p14:creationId xmlns:p14="http://schemas.microsoft.com/office/powerpoint/2010/main" val="162266163"/>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144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Image/Text Slide — 03">
    <p:spTree>
      <p:nvGrpSpPr>
        <p:cNvPr id="1" name=""/>
        <p:cNvGrpSpPr/>
        <p:nvPr/>
      </p:nvGrpSpPr>
      <p:grpSpPr>
        <a:xfrm>
          <a:off x="0" y="0"/>
          <a:ext cx="0" cy="0"/>
          <a:chOff x="0" y="0"/>
          <a:chExt cx="0" cy="0"/>
        </a:xfrm>
      </p:grpSpPr>
      <p:sp>
        <p:nvSpPr>
          <p:cNvPr id="2" name="Title 1"/>
          <p:cNvSpPr>
            <a:spLocks noGrp="1"/>
          </p:cNvSpPr>
          <p:nvPr>
            <p:ph type="ctrTitle"/>
          </p:nvPr>
        </p:nvSpPr>
        <p:spPr>
          <a:xfrm>
            <a:off x="429165" y="571500"/>
            <a:ext cx="8285671" cy="609589"/>
          </a:xfrm>
        </p:spPr>
        <p:txBody>
          <a:bodyPr lIns="0" tIns="0" rIns="0" bIns="0">
            <a:normAutofit/>
          </a:bodyPr>
          <a:lstStyle>
            <a:lvl1pPr>
              <a:defRPr sz="2549" b="0" i="0" baseline="0">
                <a:solidFill>
                  <a:srgbClr val="576F7F"/>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cxnSp>
        <p:nvCxnSpPr>
          <p:cNvPr id="7" name="Straight Connector 6"/>
          <p:cNvCxnSpPr/>
          <p:nvPr userDrawn="1"/>
        </p:nvCxnSpPr>
        <p:spPr>
          <a:xfrm>
            <a:off x="283928" y="6094575"/>
            <a:ext cx="8571384"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CFE308F9-BC56-5F47-879A-9003E64704B1}"/>
              </a:ext>
            </a:extLst>
          </p:cNvPr>
          <p:cNvSpPr>
            <a:spLocks/>
          </p:cNvSpPr>
          <p:nvPr userDrawn="1"/>
        </p:nvSpPr>
        <p:spPr>
          <a:xfrm>
            <a:off x="595" y="0"/>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799"/>
          </a:p>
        </p:txBody>
      </p: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8501780" y="6293197"/>
            <a:ext cx="356508" cy="366183"/>
          </a:xfrm>
        </p:spPr>
        <p:txBody>
          <a:bodyPr/>
          <a:lstStyle>
            <a:lvl1pPr algn="r">
              <a:defRPr>
                <a:solidFill>
                  <a:srgbClr val="576F7F"/>
                </a:solidFill>
              </a:defRPr>
            </a:lvl1pPr>
          </a:lstStyle>
          <a:p>
            <a:fld id="{BA8CF1B3-96A0-D24B-B5C9-B5B93FF4523E}" type="slidenum">
              <a:rPr lang="uk-UA" smtClean="0"/>
              <a:pPr/>
              <a:t>‹#›</a:t>
            </a:fld>
            <a:endParaRPr lang="uk-UA"/>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288688" y="6227854"/>
            <a:ext cx="1428564" cy="449061"/>
          </a:xfrm>
          <a:prstGeom prst="rect">
            <a:avLst/>
          </a:prstGeom>
        </p:spPr>
      </p:pic>
      <p:sp>
        <p:nvSpPr>
          <p:cNvPr id="24" name="Picture Placeholder 4">
            <a:extLst>
              <a:ext uri="{FF2B5EF4-FFF2-40B4-BE49-F238E27FC236}">
                <a16:creationId xmlns:a16="http://schemas.microsoft.com/office/drawing/2014/main" id="{3D023766-93E8-6C43-9772-CDA7FC6144F7}"/>
              </a:ext>
            </a:extLst>
          </p:cNvPr>
          <p:cNvSpPr>
            <a:spLocks noGrp="1"/>
          </p:cNvSpPr>
          <p:nvPr>
            <p:ph type="pic" sz="quarter" idx="21"/>
          </p:nvPr>
        </p:nvSpPr>
        <p:spPr>
          <a:xfrm>
            <a:off x="429164" y="1562089"/>
            <a:ext cx="3999980" cy="2324107"/>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8B25342B-08E1-464F-AC27-5A6519898803}"/>
              </a:ext>
            </a:extLst>
          </p:cNvPr>
          <p:cNvSpPr>
            <a:spLocks noGrp="1"/>
          </p:cNvSpPr>
          <p:nvPr>
            <p:ph type="pic" sz="quarter" idx="22"/>
          </p:nvPr>
        </p:nvSpPr>
        <p:spPr>
          <a:xfrm>
            <a:off x="4721713" y="1562089"/>
            <a:ext cx="3999980" cy="2324107"/>
          </a:xfrm>
          <a:prstGeom prst="rect">
            <a:avLst/>
          </a:prstGeom>
        </p:spPr>
        <p:txBody>
          <a:bodyPr/>
          <a:lstStyle/>
          <a:p>
            <a:endParaRPr lang="en-US"/>
          </a:p>
        </p:txBody>
      </p:sp>
      <p:sp>
        <p:nvSpPr>
          <p:cNvPr id="20" name="Text Placeholder 7">
            <a:extLst>
              <a:ext uri="{FF2B5EF4-FFF2-40B4-BE49-F238E27FC236}">
                <a16:creationId xmlns:a16="http://schemas.microsoft.com/office/drawing/2014/main" id="{7AFEBE52-7AC4-8A4F-A882-82DC4FA897C6}"/>
              </a:ext>
            </a:extLst>
          </p:cNvPr>
          <p:cNvSpPr>
            <a:spLocks noGrp="1"/>
          </p:cNvSpPr>
          <p:nvPr>
            <p:ph type="body" sz="quarter" idx="16"/>
          </p:nvPr>
        </p:nvSpPr>
        <p:spPr>
          <a:xfrm>
            <a:off x="429164" y="4265769"/>
            <a:ext cx="4005509" cy="1449232"/>
          </a:xfrm>
        </p:spPr>
        <p:txBody>
          <a:bodyPr>
            <a:normAutofit/>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228"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
        <p:nvSpPr>
          <p:cNvPr id="21" name="Text Placeholder 7">
            <a:extLst>
              <a:ext uri="{FF2B5EF4-FFF2-40B4-BE49-F238E27FC236}">
                <a16:creationId xmlns:a16="http://schemas.microsoft.com/office/drawing/2014/main" id="{1BCA72C9-9805-E34B-BBDE-3CF10D461ABA}"/>
              </a:ext>
            </a:extLst>
          </p:cNvPr>
          <p:cNvSpPr>
            <a:spLocks noGrp="1"/>
          </p:cNvSpPr>
          <p:nvPr>
            <p:ph type="body" sz="quarter" idx="17"/>
          </p:nvPr>
        </p:nvSpPr>
        <p:spPr>
          <a:xfrm>
            <a:off x="4714856" y="4265769"/>
            <a:ext cx="4005509" cy="1449232"/>
          </a:xfrm>
        </p:spPr>
        <p:txBody>
          <a:bodyPr>
            <a:normAutofit/>
          </a:bodyPr>
          <a:lstStyle>
            <a:lvl1pPr marL="0" indent="0">
              <a:buFont typeface="Arial" panose="020B0604020202020204" pitchFamily="34" charset="0"/>
              <a:buNone/>
              <a:defRPr sz="1050">
                <a:solidFill>
                  <a:srgbClr val="576F7F"/>
                </a:solidFill>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228"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p:txBody>
      </p:sp>
    </p:spTree>
    <p:extLst>
      <p:ext uri="{BB962C8B-B14F-4D97-AF65-F5344CB8AC3E}">
        <p14:creationId xmlns:p14="http://schemas.microsoft.com/office/powerpoint/2010/main" val="592313542"/>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7921">
          <p15:clr>
            <a:srgbClr val="FBAE40"/>
          </p15:clr>
        </p15:guide>
        <p15:guide id="11" pos="744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ivider Slide — Yellow">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556820-5BD6-7C41-9F35-0709DCBA7BA6}"/>
              </a:ext>
            </a:extLst>
          </p:cNvPr>
          <p:cNvSpPr>
            <a:spLocks/>
          </p:cNvSpPr>
          <p:nvPr userDrawn="1"/>
        </p:nvSpPr>
        <p:spPr>
          <a:xfrm>
            <a:off x="595" y="181087"/>
            <a:ext cx="9142810" cy="5913488"/>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799" b="0" cap="none" spc="0">
              <a:ln>
                <a:noFill/>
              </a:ln>
              <a:solidFill>
                <a:schemeClr val="tx1"/>
              </a:solidFill>
              <a:effectLst/>
            </a:endParaRPr>
          </a:p>
        </p:txBody>
      </p:sp>
      <p:sp>
        <p:nvSpPr>
          <p:cNvPr id="12" name="Rectangle 11">
            <a:extLst>
              <a:ext uri="{FF2B5EF4-FFF2-40B4-BE49-F238E27FC236}">
                <a16:creationId xmlns:a16="http://schemas.microsoft.com/office/drawing/2014/main" id="{CFE308F9-BC56-5F47-879A-9003E64704B1}"/>
              </a:ext>
            </a:extLst>
          </p:cNvPr>
          <p:cNvSpPr>
            <a:spLocks/>
          </p:cNvSpPr>
          <p:nvPr userDrawn="1"/>
        </p:nvSpPr>
        <p:spPr>
          <a:xfrm>
            <a:off x="595" y="0"/>
            <a:ext cx="9142810" cy="190500"/>
          </a:xfrm>
          <a:prstGeom prst="rect">
            <a:avLst/>
          </a:prstGeom>
          <a:solidFill>
            <a:srgbClr val="576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799"/>
          </a:p>
        </p:txBody>
      </p: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8501780" y="6293197"/>
            <a:ext cx="356508" cy="366183"/>
          </a:xfrm>
        </p:spPr>
        <p:txBody>
          <a:bodyPr/>
          <a:lstStyle>
            <a:lvl1pPr algn="r">
              <a:defRPr>
                <a:solidFill>
                  <a:srgbClr val="576F7F"/>
                </a:solidFill>
              </a:defRPr>
            </a:lvl1pPr>
          </a:lstStyle>
          <a:p>
            <a:fld id="{BA8CF1B3-96A0-D24B-B5C9-B5B93FF4523E}" type="slidenum">
              <a:rPr lang="uk-UA" smtClean="0"/>
              <a:pPr/>
              <a:t>‹#›</a:t>
            </a:fld>
            <a:endParaRPr lang="uk-UA"/>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288688" y="6227854"/>
            <a:ext cx="1428564" cy="449061"/>
          </a:xfrm>
          <a:prstGeom prst="rect">
            <a:avLst/>
          </a:prstGeom>
        </p:spPr>
      </p:pic>
      <p:sp>
        <p:nvSpPr>
          <p:cNvPr id="21" name="Title 1">
            <a:extLst>
              <a:ext uri="{FF2B5EF4-FFF2-40B4-BE49-F238E27FC236}">
                <a16:creationId xmlns:a16="http://schemas.microsoft.com/office/drawing/2014/main" id="{F7B7FAD3-3A70-6441-A8ED-D420541B3A87}"/>
              </a:ext>
            </a:extLst>
          </p:cNvPr>
          <p:cNvSpPr>
            <a:spLocks noGrp="1"/>
          </p:cNvSpPr>
          <p:nvPr>
            <p:ph type="ctrTitle" hasCustomPrompt="1"/>
          </p:nvPr>
        </p:nvSpPr>
        <p:spPr>
          <a:xfrm>
            <a:off x="850810" y="2765636"/>
            <a:ext cx="7685087" cy="1615864"/>
          </a:xfrm>
        </p:spPr>
        <p:txBody>
          <a:bodyPr lIns="0" tIns="0" rIns="0" bIns="0">
            <a:normAutofit/>
          </a:bodyPr>
          <a:lstStyle>
            <a:lvl1pPr>
              <a:defRPr sz="2699" b="0" i="0" baseline="0">
                <a:solidFill>
                  <a:schemeClr val="tx1"/>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br>
              <a:rPr lang="en-US"/>
            </a:br>
            <a:r>
              <a:rPr lang="en-US"/>
              <a:t>2nd line</a:t>
            </a:r>
          </a:p>
        </p:txBody>
      </p:sp>
    </p:spTree>
    <p:extLst>
      <p:ext uri="{BB962C8B-B14F-4D97-AF65-F5344CB8AC3E}">
        <p14:creationId xmlns:p14="http://schemas.microsoft.com/office/powerpoint/2010/main" val="266961819"/>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guide id="10" pos="144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ext Slide —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CBFEE0-F827-6427-7A95-074436BE6BBD}"/>
              </a:ext>
            </a:extLst>
          </p:cNvPr>
          <p:cNvSpPr>
            <a:spLocks/>
          </p:cNvSpPr>
          <p:nvPr userDrawn="1"/>
        </p:nvSpPr>
        <p:spPr>
          <a:xfrm>
            <a:off x="-892" y="713"/>
            <a:ext cx="9142811" cy="604227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bg1"/>
              </a:solidFill>
            </a:endParaRPr>
          </a:p>
        </p:txBody>
      </p:sp>
      <p:sp>
        <p:nvSpPr>
          <p:cNvPr id="2" name="Title 1"/>
          <p:cNvSpPr>
            <a:spLocks noGrp="1"/>
          </p:cNvSpPr>
          <p:nvPr>
            <p:ph type="ctrTitle"/>
          </p:nvPr>
        </p:nvSpPr>
        <p:spPr>
          <a:xfrm>
            <a:off x="283928" y="571500"/>
            <a:ext cx="8574359" cy="1238323"/>
          </a:xfrm>
          <a:prstGeom prst="rect">
            <a:avLst/>
          </a:prstGeom>
        </p:spPr>
        <p:txBody>
          <a:bodyPr lIns="0" tIns="0" rIns="0" bIns="0">
            <a:noAutofit/>
          </a:bodyPr>
          <a:lstStyle>
            <a:lvl1pPr>
              <a:defRPr sz="3300" b="0" i="0" baseline="0">
                <a:solidFill>
                  <a:schemeClr val="accent2"/>
                </a:solidFill>
                <a:latin typeface="Georgia" panose="02040502050405020303" pitchFamily="18" charset="0"/>
                <a:cs typeface="Times New Roman" panose="02020603050405020304" pitchFamily="18" charset="0"/>
              </a:defRPr>
            </a:lvl1pPr>
          </a:lstStyle>
          <a:p>
            <a:r>
              <a:rPr lang="en-US"/>
              <a:t>Click to edit Master title style</a:t>
            </a:r>
          </a:p>
        </p:txBody>
      </p: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8501779" y="6293196"/>
            <a:ext cx="356508" cy="366183"/>
          </a:xfrm>
        </p:spPr>
        <p:txBody>
          <a:bodyPr/>
          <a:lstStyle>
            <a:lvl1pPr algn="r">
              <a:defRPr>
                <a:solidFill>
                  <a:schemeClr val="accent2"/>
                </a:solidFill>
              </a:defRPr>
            </a:lvl1pPr>
          </a:lstStyle>
          <a:p>
            <a:fld id="{BA8CF1B3-96A0-D24B-B5C9-B5B93FF4523E}" type="slidenum">
              <a:rPr lang="uk-UA" smtClean="0"/>
              <a:pPr/>
              <a:t>‹#›</a:t>
            </a:fld>
            <a:endParaRPr lang="uk-UA"/>
          </a:p>
        </p:txBody>
      </p:sp>
      <p:pic>
        <p:nvPicPr>
          <p:cNvPr id="5" name="Picture 4">
            <a:extLst>
              <a:ext uri="{FF2B5EF4-FFF2-40B4-BE49-F238E27FC236}">
                <a16:creationId xmlns:a16="http://schemas.microsoft.com/office/drawing/2014/main" id="{7C71DBF5-7715-C946-BE0A-5816950E71B3}"/>
              </a:ext>
            </a:extLst>
          </p:cNvPr>
          <p:cNvPicPr>
            <a:picLocks noChangeAspect="1"/>
          </p:cNvPicPr>
          <p:nvPr userDrawn="1"/>
        </p:nvPicPr>
        <p:blipFill>
          <a:blip r:embed="rId2"/>
          <a:stretch>
            <a:fillRect/>
          </a:stretch>
        </p:blipFill>
        <p:spPr>
          <a:xfrm>
            <a:off x="288688" y="6227853"/>
            <a:ext cx="1428564" cy="449061"/>
          </a:xfrm>
          <a:prstGeom prst="rect">
            <a:avLst/>
          </a:prstGeom>
        </p:spPr>
      </p:pic>
      <p:sp>
        <p:nvSpPr>
          <p:cNvPr id="21" name="Text Placeholder 7">
            <a:extLst>
              <a:ext uri="{FF2B5EF4-FFF2-40B4-BE49-F238E27FC236}">
                <a16:creationId xmlns:a16="http://schemas.microsoft.com/office/drawing/2014/main" id="{3A2D9A2B-8B34-F540-99A1-C92EEC6DA8F4}"/>
              </a:ext>
            </a:extLst>
          </p:cNvPr>
          <p:cNvSpPr>
            <a:spLocks noGrp="1"/>
          </p:cNvSpPr>
          <p:nvPr>
            <p:ph type="body" sz="quarter" idx="14"/>
          </p:nvPr>
        </p:nvSpPr>
        <p:spPr>
          <a:xfrm>
            <a:off x="288688" y="2095500"/>
            <a:ext cx="8566624" cy="3699013"/>
          </a:xfrm>
        </p:spPr>
        <p:txBody>
          <a:bodyPr>
            <a:normAutofit/>
          </a:bodyPr>
          <a:lstStyle>
            <a:lvl1pPr marL="257175" indent="-257175">
              <a:buFont typeface="Arial" panose="020B0604020202020204" pitchFamily="34" charset="0"/>
              <a:buChar char="•"/>
              <a:defRPr sz="1350">
                <a:solidFill>
                  <a:schemeClr val="accent2"/>
                </a:solidFill>
                <a:latin typeface="Georgia" panose="02040502050405020303"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marL="914411"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p:txBody>
      </p:sp>
    </p:spTree>
    <p:extLst>
      <p:ext uri="{BB962C8B-B14F-4D97-AF65-F5344CB8AC3E}">
        <p14:creationId xmlns:p14="http://schemas.microsoft.com/office/powerpoint/2010/main" val="3358505156"/>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484D-9DCF-B498-558F-06066EB3BDAE}"/>
              </a:ext>
            </a:extLst>
          </p:cNvPr>
          <p:cNvSpPr/>
          <p:nvPr userDrawn="1"/>
        </p:nvSpPr>
        <p:spPr>
          <a:xfrm>
            <a:off x="0" y="-20379"/>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BED9E0-F538-8D8C-1D4A-CCCF514A9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9768" r="25000" b="8430"/>
          <a:stretch/>
        </p:blipFill>
        <p:spPr>
          <a:xfrm>
            <a:off x="0" y="6239540"/>
            <a:ext cx="9144000" cy="656560"/>
          </a:xfrm>
          <a:prstGeom prst="rect">
            <a:avLst/>
          </a:prstGeom>
        </p:spPr>
      </p:pic>
      <p:sp>
        <p:nvSpPr>
          <p:cNvPr id="14" name="Content Placeholder 3">
            <a:extLst>
              <a:ext uri="{FF2B5EF4-FFF2-40B4-BE49-F238E27FC236}">
                <a16:creationId xmlns:a16="http://schemas.microsoft.com/office/drawing/2014/main" id="{F8E98233-D639-44AD-680C-7819921843DA}"/>
              </a:ext>
            </a:extLst>
          </p:cNvPr>
          <p:cNvSpPr>
            <a:spLocks noGrp="1"/>
          </p:cNvSpPr>
          <p:nvPr>
            <p:ph sz="half" idx="2"/>
          </p:nvPr>
        </p:nvSpPr>
        <p:spPr>
          <a:xfrm>
            <a:off x="6497487" y="-26125"/>
            <a:ext cx="2646513" cy="6243267"/>
          </a:xfrm>
          <a:prstGeom prst="rect">
            <a:avLst/>
          </a:prstGeom>
        </p:spPr>
        <p:txBody>
          <a:bodyPr/>
          <a:lstStyle>
            <a:lvl1pPr marL="0" indent="0">
              <a:buNone/>
              <a:defRPr/>
            </a:lvl1pPr>
          </a:lstStyle>
          <a:p>
            <a:pPr lvl="0"/>
            <a:endParaRPr lang="en-US" dirty="0"/>
          </a:p>
        </p:txBody>
      </p:sp>
      <p:sp>
        <p:nvSpPr>
          <p:cNvPr id="15" name="Title 1">
            <a:extLst>
              <a:ext uri="{FF2B5EF4-FFF2-40B4-BE49-F238E27FC236}">
                <a16:creationId xmlns:a16="http://schemas.microsoft.com/office/drawing/2014/main" id="{B6089A8A-2211-4EA8-4A01-4D4DDE66C0D7}"/>
              </a:ext>
            </a:extLst>
          </p:cNvPr>
          <p:cNvSpPr>
            <a:spLocks noGrp="1"/>
          </p:cNvSpPr>
          <p:nvPr>
            <p:ph type="title"/>
          </p:nvPr>
        </p:nvSpPr>
        <p:spPr>
          <a:xfrm>
            <a:off x="376087" y="308966"/>
            <a:ext cx="5745314" cy="1041370"/>
          </a:xfrm>
        </p:spPr>
        <p:txBody>
          <a:bodyPr>
            <a:noAutofit/>
          </a:bodyPr>
          <a:lstStyle>
            <a:lvl1pPr algn="l">
              <a:defRPr sz="3600"/>
            </a:lvl1pPr>
          </a:lstStyle>
          <a:p>
            <a:r>
              <a:rPr lang="en-US" dirty="0"/>
              <a:t>Click to edit Master title style</a:t>
            </a:r>
          </a:p>
        </p:txBody>
      </p:sp>
      <p:sp>
        <p:nvSpPr>
          <p:cNvPr id="16" name="Content Placeholder 2">
            <a:extLst>
              <a:ext uri="{FF2B5EF4-FFF2-40B4-BE49-F238E27FC236}">
                <a16:creationId xmlns:a16="http://schemas.microsoft.com/office/drawing/2014/main" id="{4B933871-A92A-967E-7205-F16FEB6E9EC5}"/>
              </a:ext>
            </a:extLst>
          </p:cNvPr>
          <p:cNvSpPr>
            <a:spLocks noGrp="1"/>
          </p:cNvSpPr>
          <p:nvPr>
            <p:ph idx="1"/>
          </p:nvPr>
        </p:nvSpPr>
        <p:spPr>
          <a:xfrm>
            <a:off x="376087" y="1659302"/>
            <a:ext cx="5745313" cy="43931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pic>
        <p:nvPicPr>
          <p:cNvPr id="2" name="Picture 1" descr="U.S. Department of Health and Human Services logo; National Institutes of Health logo; National Institute of Mental Health logo. ">
            <a:extLst>
              <a:ext uri="{FF2B5EF4-FFF2-40B4-BE49-F238E27FC236}">
                <a16:creationId xmlns:a16="http://schemas.microsoft.com/office/drawing/2014/main" id="{C1535A89-BF13-8F76-4CEE-B5000020E908}"/>
              </a:ext>
            </a:extLst>
          </p:cNvPr>
          <p:cNvPicPr>
            <a:picLocks noChangeAspect="1"/>
          </p:cNvPicPr>
          <p:nvPr userDrawn="1"/>
        </p:nvPicPr>
        <p:blipFill>
          <a:blip r:embed="rId3"/>
          <a:stretch>
            <a:fillRect/>
          </a:stretch>
        </p:blipFill>
        <p:spPr>
          <a:xfrm>
            <a:off x="865168" y="6337948"/>
            <a:ext cx="1545535" cy="460134"/>
          </a:xfrm>
          <a:prstGeom prst="rect">
            <a:avLst/>
          </a:prstGeom>
        </p:spPr>
      </p:pic>
    </p:spTree>
    <p:extLst>
      <p:ext uri="{BB962C8B-B14F-4D97-AF65-F5344CB8AC3E}">
        <p14:creationId xmlns:p14="http://schemas.microsoft.com/office/powerpoint/2010/main" val="168376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484D-9DCF-B498-558F-06066EB3BDAE}"/>
              </a:ext>
            </a:extLst>
          </p:cNvPr>
          <p:cNvSpPr/>
          <p:nvPr userDrawn="1"/>
        </p:nvSpPr>
        <p:spPr>
          <a:xfrm>
            <a:off x="0" y="-210334"/>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BED9E0-F538-8D8C-1D4A-CCCF514A9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9768" r="25000" b="8430"/>
          <a:stretch/>
        </p:blipFill>
        <p:spPr>
          <a:xfrm>
            <a:off x="0" y="6239540"/>
            <a:ext cx="9144000" cy="656560"/>
          </a:xfrm>
          <a:prstGeom prst="rect">
            <a:avLst/>
          </a:prstGeom>
        </p:spPr>
      </p:pic>
      <p:pic>
        <p:nvPicPr>
          <p:cNvPr id="3" name="Picture 2">
            <a:extLst>
              <a:ext uri="{FF2B5EF4-FFF2-40B4-BE49-F238E27FC236}">
                <a16:creationId xmlns:a16="http://schemas.microsoft.com/office/drawing/2014/main" id="{23544A9B-A2EE-C628-7CB6-C6B71849172D}"/>
              </a:ext>
            </a:extLst>
          </p:cNvPr>
          <p:cNvPicPr>
            <a:picLocks noChangeAspect="1"/>
          </p:cNvPicPr>
          <p:nvPr userDrawn="1"/>
        </p:nvPicPr>
        <p:blipFill>
          <a:blip r:embed="rId3"/>
          <a:srcRect/>
          <a:stretch/>
        </p:blipFill>
        <p:spPr>
          <a:xfrm>
            <a:off x="0" y="-200933"/>
            <a:ext cx="9144000" cy="1076325"/>
          </a:xfrm>
          <a:prstGeom prst="rect">
            <a:avLst/>
          </a:prstGeom>
        </p:spPr>
      </p:pic>
      <p:sp>
        <p:nvSpPr>
          <p:cNvPr id="4" name="Title 1">
            <a:extLst>
              <a:ext uri="{FF2B5EF4-FFF2-40B4-BE49-F238E27FC236}">
                <a16:creationId xmlns:a16="http://schemas.microsoft.com/office/drawing/2014/main" id="{564B144D-4E2B-455D-7F1B-5EDCB96D58C2}"/>
              </a:ext>
            </a:extLst>
          </p:cNvPr>
          <p:cNvSpPr>
            <a:spLocks noGrp="1"/>
          </p:cNvSpPr>
          <p:nvPr>
            <p:ph type="title"/>
          </p:nvPr>
        </p:nvSpPr>
        <p:spPr>
          <a:xfrm>
            <a:off x="436880" y="-218973"/>
            <a:ext cx="8270240" cy="1076325"/>
          </a:xfrm>
        </p:spPr>
        <p:txBody>
          <a:bodyPr>
            <a:normAutofit/>
          </a:bodyPr>
          <a:lstStyle>
            <a:lvl1pPr>
              <a:defRPr sz="3600">
                <a:solidFill>
                  <a:schemeClr val="bg1"/>
                </a:solidFill>
              </a:defRPr>
            </a:lvl1pPr>
          </a:lstStyle>
          <a:p>
            <a:r>
              <a:rPr lang="en-US" dirty="0"/>
              <a:t>Click to edit Master title style</a:t>
            </a:r>
          </a:p>
        </p:txBody>
      </p:sp>
      <p:sp>
        <p:nvSpPr>
          <p:cNvPr id="2" name="Text Placeholder 14">
            <a:extLst>
              <a:ext uri="{FF2B5EF4-FFF2-40B4-BE49-F238E27FC236}">
                <a16:creationId xmlns:a16="http://schemas.microsoft.com/office/drawing/2014/main" id="{2423FBE2-C749-408E-AE51-28F3F9807B08}"/>
              </a:ext>
            </a:extLst>
          </p:cNvPr>
          <p:cNvSpPr>
            <a:spLocks noGrp="1"/>
          </p:cNvSpPr>
          <p:nvPr>
            <p:ph idx="1"/>
          </p:nvPr>
        </p:nvSpPr>
        <p:spPr>
          <a:xfrm>
            <a:off x="436880" y="1173536"/>
            <a:ext cx="8270240" cy="4808931"/>
          </a:xfrm>
          <a:prstGeom prst="rect">
            <a:avLst/>
          </a:prstGeom>
        </p:spPr>
        <p:txBody>
          <a:bodyPr vert="horz" lIns="91440" tIns="45720" rIns="91440" bIns="45720" rtlCol="0">
            <a:normAutofit/>
          </a:body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pic>
        <p:nvPicPr>
          <p:cNvPr id="5" name="Picture 4" descr="U.S. Department of Health and Human Services logo; National Institutes of Health logo; National Institute of Mental Health logo. ">
            <a:extLst>
              <a:ext uri="{FF2B5EF4-FFF2-40B4-BE49-F238E27FC236}">
                <a16:creationId xmlns:a16="http://schemas.microsoft.com/office/drawing/2014/main" id="{DB381F55-C450-B7EC-848D-1B0DB8333D2A}"/>
              </a:ext>
            </a:extLst>
          </p:cNvPr>
          <p:cNvPicPr>
            <a:picLocks noChangeAspect="1"/>
          </p:cNvPicPr>
          <p:nvPr userDrawn="1"/>
        </p:nvPicPr>
        <p:blipFill>
          <a:blip r:embed="rId4"/>
          <a:stretch>
            <a:fillRect/>
          </a:stretch>
        </p:blipFill>
        <p:spPr>
          <a:xfrm>
            <a:off x="865168" y="6333782"/>
            <a:ext cx="1545535" cy="460134"/>
          </a:xfrm>
          <a:prstGeom prst="rect">
            <a:avLst/>
          </a:prstGeom>
        </p:spPr>
      </p:pic>
    </p:spTree>
    <p:extLst>
      <p:ext uri="{BB962C8B-B14F-4D97-AF65-F5344CB8AC3E}">
        <p14:creationId xmlns:p14="http://schemas.microsoft.com/office/powerpoint/2010/main" val="40265439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484D-9DCF-B498-558F-06066EB3BDAE}"/>
              </a:ext>
            </a:extLst>
          </p:cNvPr>
          <p:cNvSpPr/>
          <p:nvPr userDrawn="1"/>
        </p:nvSpPr>
        <p:spPr>
          <a:xfrm>
            <a:off x="0" y="-210334"/>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BED9E0-F538-8D8C-1D4A-CCCF514A9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9768" r="25000" b="8430"/>
          <a:stretch/>
        </p:blipFill>
        <p:spPr>
          <a:xfrm>
            <a:off x="0" y="6239540"/>
            <a:ext cx="9144000" cy="656560"/>
          </a:xfrm>
          <a:prstGeom prst="rect">
            <a:avLst/>
          </a:prstGeom>
        </p:spPr>
      </p:pic>
      <p:pic>
        <p:nvPicPr>
          <p:cNvPr id="3" name="Picture 2">
            <a:extLst>
              <a:ext uri="{FF2B5EF4-FFF2-40B4-BE49-F238E27FC236}">
                <a16:creationId xmlns:a16="http://schemas.microsoft.com/office/drawing/2014/main" id="{23544A9B-A2EE-C628-7CB6-C6B71849172D}"/>
              </a:ext>
            </a:extLst>
          </p:cNvPr>
          <p:cNvPicPr>
            <a:picLocks noChangeAspect="1"/>
          </p:cNvPicPr>
          <p:nvPr userDrawn="1"/>
        </p:nvPicPr>
        <p:blipFill>
          <a:blip r:embed="rId3"/>
          <a:srcRect/>
          <a:stretch/>
        </p:blipFill>
        <p:spPr>
          <a:xfrm>
            <a:off x="0" y="-200933"/>
            <a:ext cx="9144000" cy="1076325"/>
          </a:xfrm>
          <a:prstGeom prst="rect">
            <a:avLst/>
          </a:prstGeom>
        </p:spPr>
      </p:pic>
      <p:sp>
        <p:nvSpPr>
          <p:cNvPr id="4" name="Title 1">
            <a:extLst>
              <a:ext uri="{FF2B5EF4-FFF2-40B4-BE49-F238E27FC236}">
                <a16:creationId xmlns:a16="http://schemas.microsoft.com/office/drawing/2014/main" id="{564B144D-4E2B-455D-7F1B-5EDCB96D58C2}"/>
              </a:ext>
            </a:extLst>
          </p:cNvPr>
          <p:cNvSpPr>
            <a:spLocks noGrp="1"/>
          </p:cNvSpPr>
          <p:nvPr>
            <p:ph type="title"/>
          </p:nvPr>
        </p:nvSpPr>
        <p:spPr>
          <a:xfrm>
            <a:off x="436880" y="-218973"/>
            <a:ext cx="8270240" cy="1076325"/>
          </a:xfrm>
        </p:spPr>
        <p:txBody>
          <a:bodyPr>
            <a:normAutofit/>
          </a:bodyPr>
          <a:lstStyle>
            <a:lvl1pPr>
              <a:defRPr sz="3600">
                <a:solidFill>
                  <a:schemeClr val="bg1"/>
                </a:solidFill>
              </a:defRPr>
            </a:lvl1pPr>
          </a:lstStyle>
          <a:p>
            <a:r>
              <a:rPr lang="en-US" dirty="0"/>
              <a:t>Click to edit Master title style</a:t>
            </a:r>
          </a:p>
        </p:txBody>
      </p:sp>
      <p:sp>
        <p:nvSpPr>
          <p:cNvPr id="2" name="Text Placeholder 14">
            <a:extLst>
              <a:ext uri="{FF2B5EF4-FFF2-40B4-BE49-F238E27FC236}">
                <a16:creationId xmlns:a16="http://schemas.microsoft.com/office/drawing/2014/main" id="{2423FBE2-C749-408E-AE51-28F3F9807B08}"/>
              </a:ext>
            </a:extLst>
          </p:cNvPr>
          <p:cNvSpPr>
            <a:spLocks noGrp="1"/>
          </p:cNvSpPr>
          <p:nvPr>
            <p:ph idx="1"/>
          </p:nvPr>
        </p:nvSpPr>
        <p:spPr>
          <a:xfrm>
            <a:off x="436880" y="1173536"/>
            <a:ext cx="8270240" cy="4808931"/>
          </a:xfrm>
          <a:prstGeom prst="rect">
            <a:avLst/>
          </a:prstGeom>
        </p:spPr>
        <p:txBody>
          <a:bodyPr vert="horz" lIns="91440" tIns="45720" rIns="91440" bIns="45720" rtlCol="0">
            <a:normAutofit/>
          </a:body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pic>
        <p:nvPicPr>
          <p:cNvPr id="5" name="Picture 4" descr="U.S. Department of Health and Human Services logo; National Institutes of Health logo; National Institute of Mental Health logo. ">
            <a:extLst>
              <a:ext uri="{FF2B5EF4-FFF2-40B4-BE49-F238E27FC236}">
                <a16:creationId xmlns:a16="http://schemas.microsoft.com/office/drawing/2014/main" id="{A340486C-63E6-0421-B4DD-AFBF12F60BB9}"/>
              </a:ext>
            </a:extLst>
          </p:cNvPr>
          <p:cNvPicPr>
            <a:picLocks noChangeAspect="1"/>
          </p:cNvPicPr>
          <p:nvPr userDrawn="1"/>
        </p:nvPicPr>
        <p:blipFill>
          <a:blip r:embed="rId4"/>
          <a:stretch>
            <a:fillRect/>
          </a:stretch>
        </p:blipFill>
        <p:spPr>
          <a:xfrm>
            <a:off x="865168" y="6333782"/>
            <a:ext cx="1545535" cy="460134"/>
          </a:xfrm>
          <a:prstGeom prst="rect">
            <a:avLst/>
          </a:prstGeom>
        </p:spPr>
      </p:pic>
    </p:spTree>
    <p:extLst>
      <p:ext uri="{BB962C8B-B14F-4D97-AF65-F5344CB8AC3E}">
        <p14:creationId xmlns:p14="http://schemas.microsoft.com/office/powerpoint/2010/main" val="271617773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5.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7/19/2024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6B2F3FA-37DE-4D6C-8505-36618045432A}"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B4595FF2-2269-472B-A67A-A496EF90272F}"/>
              </a:ext>
            </a:extLst>
          </p:cNvPr>
          <p:cNvSpPr/>
          <p:nvPr userDrawn="1"/>
        </p:nvSpPr>
        <p:spPr>
          <a:xfrm rot="5400000" flipH="1">
            <a:off x="4514851" y="-3036887"/>
            <a:ext cx="138113" cy="8275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1200" spc="23" dirty="0" err="1">
              <a:solidFill>
                <a:schemeClr val="tx1"/>
              </a:solidFill>
              <a:ea typeface="Neue Haas Grotesk Display Std 55 Roman" charset="0"/>
              <a:cs typeface="Neue Haas Grotesk Display Std 55 Roman" charset="0"/>
            </a:endParaRPr>
          </a:p>
        </p:txBody>
      </p:sp>
    </p:spTree>
    <p:extLst>
      <p:ext uri="{BB962C8B-B14F-4D97-AF65-F5344CB8AC3E}">
        <p14:creationId xmlns:p14="http://schemas.microsoft.com/office/powerpoint/2010/main" val="3633426858"/>
      </p:ext>
    </p:extLst>
  </p:cSld>
  <p:clrMap bg1="lt1" tx1="dk1" bg2="lt2" tx2="dk2" accent1="accent1" accent2="accent2" accent3="accent3" accent4="accent4" accent5="accent5" accent6="accent6" hlink="hlink" folHlink="folHlink"/>
  <p:sldLayoutIdLst>
    <p:sldLayoutId id="2147483709" r:id="rId1"/>
    <p:sldLayoutId id="2147483723" r:id="rId2"/>
    <p:sldLayoutId id="2147483724" r:id="rId3"/>
    <p:sldLayoutId id="2147483726" r:id="rId4"/>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90B805-8683-6584-ED95-7733874FD773}"/>
              </a:ext>
            </a:extLst>
          </p:cNvPr>
          <p:cNvPicPr>
            <a:picLocks noChangeAspect="1"/>
          </p:cNvPicPr>
          <p:nvPr userDrawn="1"/>
        </p:nvPicPr>
        <p:blipFill>
          <a:blip r:embed="rId6"/>
          <a:srcRect/>
          <a:stretch/>
        </p:blipFill>
        <p:spPr>
          <a:xfrm>
            <a:off x="0" y="0"/>
            <a:ext cx="3222024" cy="6904337"/>
          </a:xfrm>
          <a:prstGeom prst="rect">
            <a:avLst/>
          </a:prstGeom>
        </p:spPr>
      </p:pic>
      <p:sp>
        <p:nvSpPr>
          <p:cNvPr id="15" name="Text Placeholder 14">
            <a:extLst>
              <a:ext uri="{FF2B5EF4-FFF2-40B4-BE49-F238E27FC236}">
                <a16:creationId xmlns:a16="http://schemas.microsoft.com/office/drawing/2014/main" id="{2ABFB58F-98AD-C78F-2DB5-3F5E2741ADB9}"/>
              </a:ext>
            </a:extLst>
          </p:cNvPr>
          <p:cNvSpPr>
            <a:spLocks noGrp="1"/>
          </p:cNvSpPr>
          <p:nvPr>
            <p:ph type="body" idx="1"/>
          </p:nvPr>
        </p:nvSpPr>
        <p:spPr>
          <a:xfrm>
            <a:off x="2374900" y="1889974"/>
            <a:ext cx="6413500" cy="4351338"/>
          </a:xfrm>
          <a:prstGeom prst="rect">
            <a:avLst/>
          </a:prstGeom>
        </p:spPr>
        <p:txBody>
          <a:bodyPr vert="horz" lIns="91440" tIns="45720" rIns="91440" bIns="45720" rtlCol="0">
            <a:normAutofit/>
          </a:body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sp>
        <p:nvSpPr>
          <p:cNvPr id="2" name="Title Placeholder 1"/>
          <p:cNvSpPr>
            <a:spLocks noGrp="1"/>
          </p:cNvSpPr>
          <p:nvPr>
            <p:ph type="title"/>
          </p:nvPr>
        </p:nvSpPr>
        <p:spPr>
          <a:xfrm>
            <a:off x="1257300" y="365126"/>
            <a:ext cx="75311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3" name="Picture 2" descr="U.S. Department of Health and Human Services logo; National Institutes of Health logo; National Institute of Mental Health logo. ">
            <a:extLst>
              <a:ext uri="{FF2B5EF4-FFF2-40B4-BE49-F238E27FC236}">
                <a16:creationId xmlns:a16="http://schemas.microsoft.com/office/drawing/2014/main" id="{8ECA1C84-6327-169F-8467-0AB3207C359F}"/>
              </a:ext>
            </a:extLst>
          </p:cNvPr>
          <p:cNvPicPr>
            <a:picLocks noChangeAspect="1"/>
          </p:cNvPicPr>
          <p:nvPr userDrawn="1"/>
        </p:nvPicPr>
        <p:blipFill>
          <a:blip r:embed="rId7"/>
          <a:stretch>
            <a:fillRect/>
          </a:stretch>
        </p:blipFill>
        <p:spPr>
          <a:xfrm>
            <a:off x="128261" y="6337948"/>
            <a:ext cx="1545535" cy="460134"/>
          </a:xfrm>
          <a:prstGeom prst="rect">
            <a:avLst/>
          </a:prstGeom>
        </p:spPr>
      </p:pic>
    </p:spTree>
    <p:extLst>
      <p:ext uri="{BB962C8B-B14F-4D97-AF65-F5344CB8AC3E}">
        <p14:creationId xmlns:p14="http://schemas.microsoft.com/office/powerpoint/2010/main" val="111193451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6" r:id="rId4"/>
  </p:sldLayoutIdLst>
  <p:txStyles>
    <p:titleStyle>
      <a:lvl1pPr algn="l" defTabSz="914400" rtl="0" eaLnBrk="1" latinLnBrk="0" hangingPunct="1">
        <a:lnSpc>
          <a:spcPct val="90000"/>
        </a:lnSpc>
        <a:spcBef>
          <a:spcPct val="0"/>
        </a:spcBef>
        <a:buNone/>
        <a:defRPr sz="4400" b="1" kern="1200">
          <a:solidFill>
            <a:srgbClr val="0624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1973D"/>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6244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90B805-8683-6584-ED95-7733874FD773}"/>
              </a:ext>
            </a:extLst>
          </p:cNvPr>
          <p:cNvPicPr>
            <a:picLocks noChangeAspect="1"/>
          </p:cNvPicPr>
          <p:nvPr userDrawn="1"/>
        </p:nvPicPr>
        <p:blipFill>
          <a:blip r:embed="rId3"/>
          <a:srcRect/>
          <a:stretch/>
        </p:blipFill>
        <p:spPr>
          <a:xfrm>
            <a:off x="0" y="0"/>
            <a:ext cx="3222023" cy="6904337"/>
          </a:xfrm>
          <a:prstGeom prst="rect">
            <a:avLst/>
          </a:prstGeom>
        </p:spPr>
      </p:pic>
      <p:sp>
        <p:nvSpPr>
          <p:cNvPr id="15" name="Text Placeholder 14">
            <a:extLst>
              <a:ext uri="{FF2B5EF4-FFF2-40B4-BE49-F238E27FC236}">
                <a16:creationId xmlns:a16="http://schemas.microsoft.com/office/drawing/2014/main" id="{2ABFB58F-98AD-C78F-2DB5-3F5E2741ADB9}"/>
              </a:ext>
            </a:extLst>
          </p:cNvPr>
          <p:cNvSpPr>
            <a:spLocks noGrp="1"/>
          </p:cNvSpPr>
          <p:nvPr>
            <p:ph type="body" idx="1"/>
          </p:nvPr>
        </p:nvSpPr>
        <p:spPr>
          <a:xfrm>
            <a:off x="2374900" y="1889974"/>
            <a:ext cx="6413500" cy="4351338"/>
          </a:xfrm>
          <a:prstGeom prst="rect">
            <a:avLst/>
          </a:prstGeom>
        </p:spPr>
        <p:txBody>
          <a:bodyPr vert="horz" lIns="91440" tIns="45720" rIns="91440" bIns="45720" rtlCol="0">
            <a:normAutofit/>
          </a:body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sp>
        <p:nvSpPr>
          <p:cNvPr id="2" name="Title Placeholder 1"/>
          <p:cNvSpPr>
            <a:spLocks noGrp="1"/>
          </p:cNvSpPr>
          <p:nvPr>
            <p:ph type="title"/>
          </p:nvPr>
        </p:nvSpPr>
        <p:spPr>
          <a:xfrm>
            <a:off x="1257300" y="365126"/>
            <a:ext cx="75311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3" name="Picture 2" descr="U.S. Department of Health and Human Services logo; National Institutes of Health logo; National Institute of Mental Health logo. ">
            <a:extLst>
              <a:ext uri="{FF2B5EF4-FFF2-40B4-BE49-F238E27FC236}">
                <a16:creationId xmlns:a16="http://schemas.microsoft.com/office/drawing/2014/main" id="{4707002E-7FE2-A467-D70B-91E4CA25D81B}"/>
              </a:ext>
            </a:extLst>
          </p:cNvPr>
          <p:cNvPicPr>
            <a:picLocks noChangeAspect="1"/>
          </p:cNvPicPr>
          <p:nvPr userDrawn="1"/>
        </p:nvPicPr>
        <p:blipFill>
          <a:blip r:embed="rId4"/>
          <a:stretch>
            <a:fillRect/>
          </a:stretch>
        </p:blipFill>
        <p:spPr>
          <a:xfrm>
            <a:off x="137226" y="6337948"/>
            <a:ext cx="1545535" cy="460134"/>
          </a:xfrm>
          <a:prstGeom prst="rect">
            <a:avLst/>
          </a:prstGeom>
        </p:spPr>
      </p:pic>
    </p:spTree>
    <p:extLst>
      <p:ext uri="{BB962C8B-B14F-4D97-AF65-F5344CB8AC3E}">
        <p14:creationId xmlns:p14="http://schemas.microsoft.com/office/powerpoint/2010/main" val="3772257436"/>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latinLnBrk="0" hangingPunct="1">
        <a:lnSpc>
          <a:spcPct val="90000"/>
        </a:lnSpc>
        <a:spcBef>
          <a:spcPct val="0"/>
        </a:spcBef>
        <a:buNone/>
        <a:defRPr sz="4400" b="1" kern="1200">
          <a:solidFill>
            <a:srgbClr val="0624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1973D"/>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6244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5F0E5-30FB-4BBC-BA2A-A24B650374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718C6A-6809-4686-87B3-448FCB99A1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B4FEF-C4B1-43B4-AD70-3690CDF2E6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AB171E-A01E-457D-9AB7-042D53F1038C}" type="datetimeFigureOut">
              <a:rPr lang="en-US" smtClean="0"/>
              <a:t>7/19/2024</a:t>
            </a:fld>
            <a:endParaRPr lang="en-US"/>
          </a:p>
        </p:txBody>
      </p:sp>
      <p:sp>
        <p:nvSpPr>
          <p:cNvPr id="5" name="Footer Placeholder 4">
            <a:extLst>
              <a:ext uri="{FF2B5EF4-FFF2-40B4-BE49-F238E27FC236}">
                <a16:creationId xmlns:a16="http://schemas.microsoft.com/office/drawing/2014/main" id="{A07E06F4-29FB-4273-8BAB-E9F54B78DC6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AFD272-56D3-4765-B35A-5F1EEEC8544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BC6441-028B-4A26-A071-C969C65A178D}" type="slidenum">
              <a:rPr lang="en-US" smtClean="0"/>
              <a:t>‹#›</a:t>
            </a:fld>
            <a:endParaRPr lang="en-US"/>
          </a:p>
        </p:txBody>
      </p:sp>
    </p:spTree>
    <p:extLst>
      <p:ext uri="{BB962C8B-B14F-4D97-AF65-F5344CB8AC3E}">
        <p14:creationId xmlns:p14="http://schemas.microsoft.com/office/powerpoint/2010/main" val="167470065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5270500"/>
            <a:ext cx="9144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342901" y="457200"/>
            <a:ext cx="84581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342900" y="1825625"/>
            <a:ext cx="84582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342900" y="5480706"/>
            <a:ext cx="3086100" cy="365125"/>
          </a:xfrm>
          <a:prstGeom prst="rect">
            <a:avLst/>
          </a:prstGeom>
        </p:spPr>
        <p:txBody>
          <a:bodyPr vert="horz" lIns="91440" tIns="45720" rIns="91440" bIns="45720" rtlCol="0" anchor="ctr"/>
          <a:lstStyle>
            <a:lvl1pPr algn="l">
              <a:defRPr sz="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6743700" y="6356351"/>
            <a:ext cx="2057400" cy="365125"/>
          </a:xfrm>
          <a:prstGeom prst="rect">
            <a:avLst/>
          </a:prstGeom>
        </p:spPr>
        <p:txBody>
          <a:bodyPr vert="horz" lIns="91440" tIns="45720" rIns="91440" bIns="45720" rtlCol="0" anchor="ctr"/>
          <a:lstStyle>
            <a:lvl1pPr algn="r">
              <a:defRPr sz="9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pic>
        <p:nvPicPr>
          <p:cNvPr id="10" name="Picture 9">
            <a:extLst>
              <a:ext uri="{FF2B5EF4-FFF2-40B4-BE49-F238E27FC236}">
                <a16:creationId xmlns:a16="http://schemas.microsoft.com/office/drawing/2014/main" id="{4B87410F-4A9C-E848-8B13-D6AA39996642}"/>
              </a:ext>
            </a:extLst>
          </p:cNvPr>
          <p:cNvPicPr>
            <a:picLocks noChangeAspect="1"/>
          </p:cNvPicPr>
          <p:nvPr userDrawn="1"/>
        </p:nvPicPr>
        <p:blipFill>
          <a:blip r:embed="rId13"/>
          <a:srcRect/>
          <a:stretch/>
        </p:blipFill>
        <p:spPr>
          <a:xfrm>
            <a:off x="76610" y="5756356"/>
            <a:ext cx="764321" cy="1019095"/>
          </a:xfrm>
          <a:prstGeom prst="rect">
            <a:avLst/>
          </a:prstGeom>
        </p:spPr>
      </p:pic>
    </p:spTree>
    <p:extLst>
      <p:ext uri="{BB962C8B-B14F-4D97-AF65-F5344CB8AC3E}">
        <p14:creationId xmlns:p14="http://schemas.microsoft.com/office/powerpoint/2010/main" val="258168673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7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981059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defTabSz="914400" rtl="0" eaLnBrk="1" latinLnBrk="0" hangingPunct="1">
        <a:lnSpc>
          <a:spcPct val="90000"/>
        </a:lnSpc>
        <a:spcBef>
          <a:spcPct val="0"/>
        </a:spcBef>
        <a:buNone/>
        <a:defRPr sz="3600" kern="1200">
          <a:solidFill>
            <a:srgbClr val="34588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34588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4588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4588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4588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4588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76951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 id="2147483788" r:id="rId5"/>
    <p:sldLayoutId id="2147483789" r:id="rId6"/>
  </p:sldLayoutIdLst>
  <p:txStyles>
    <p:titleStyle>
      <a:lvl1pPr algn="l" defTabSz="914400" rtl="0" eaLnBrk="1" latinLnBrk="0" hangingPunct="1">
        <a:lnSpc>
          <a:spcPct val="90000"/>
        </a:lnSpc>
        <a:spcBef>
          <a:spcPct val="0"/>
        </a:spcBef>
        <a:buNone/>
        <a:defRPr sz="3600" kern="1200">
          <a:solidFill>
            <a:srgbClr val="34588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34588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4588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4588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4588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4588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9345A1C-9A54-B967-8F22-9B0E575D1717}"/>
              </a:ext>
            </a:extLst>
          </p:cNvPr>
          <p:cNvSpPr>
            <a:spLocks noGrp="1" noChangeArrowheads="1"/>
          </p:cNvSpPr>
          <p:nvPr>
            <p:ph type="title"/>
          </p:nvPr>
        </p:nvSpPr>
        <p:spPr bwMode="auto">
          <a:xfrm>
            <a:off x="597021" y="488157"/>
            <a:ext cx="8229719"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a:t>Click to edit Master title style</a:t>
            </a:r>
            <a:endParaRPr lang="en-US" altLang="en-US"/>
          </a:p>
        </p:txBody>
      </p:sp>
      <p:sp>
        <p:nvSpPr>
          <p:cNvPr id="6" name="Slide Number Placeholder 5">
            <a:extLst>
              <a:ext uri="{FF2B5EF4-FFF2-40B4-BE49-F238E27FC236}">
                <a16:creationId xmlns:a16="http://schemas.microsoft.com/office/drawing/2014/main" id="{D747AF1E-1004-E1C3-24BA-6AFAFAE78E72}"/>
              </a:ext>
            </a:extLst>
          </p:cNvPr>
          <p:cNvSpPr>
            <a:spLocks noGrp="1"/>
          </p:cNvSpPr>
          <p:nvPr>
            <p:ph type="sldNum" sz="quarter" idx="4"/>
          </p:nvPr>
        </p:nvSpPr>
        <p:spPr>
          <a:xfrm>
            <a:off x="599402" y="6132513"/>
            <a:ext cx="467855" cy="366713"/>
          </a:xfrm>
          <a:prstGeom prst="rect">
            <a:avLst/>
          </a:prstGeom>
        </p:spPr>
        <p:txBody>
          <a:bodyPr vert="horz" lIns="91440" tIns="45720" rIns="91440" bIns="45720" rtlCol="0" anchor="ctr"/>
          <a:lstStyle>
            <a:lvl1pPr algn="l" defTabSz="457223" eaLnBrk="1" fontAlgn="auto" hangingPunct="1">
              <a:spcBef>
                <a:spcPts val="0"/>
              </a:spcBef>
              <a:spcAft>
                <a:spcPts val="0"/>
              </a:spcAft>
              <a:defRPr lang="en-US" sz="800" b="0" i="0" kern="1200">
                <a:solidFill>
                  <a:srgbClr val="576F7F"/>
                </a:solidFill>
                <a:latin typeface="Times New Roman" panose="02020603050405020304" pitchFamily="18" charset="0"/>
                <a:ea typeface="+mn-ea"/>
                <a:cs typeface="Times New Roman" panose="02020603050405020304" pitchFamily="18" charset="0"/>
              </a:defRPr>
            </a:lvl1pPr>
          </a:lstStyle>
          <a:p>
            <a:pPr>
              <a:defRPr/>
            </a:pPr>
            <a:fld id="{620D91B3-5CFE-4A28-AD89-CE4F108ED19D}" type="slidenum">
              <a:rPr lang="uk-UA" smtClean="0"/>
              <a:pPr>
                <a:defRPr/>
              </a:pPr>
              <a:t>‹#›</a:t>
            </a:fld>
            <a:endParaRPr lang="uk-UA"/>
          </a:p>
        </p:txBody>
      </p:sp>
      <p:sp>
        <p:nvSpPr>
          <p:cNvPr id="1028" name="Text Placeholder 2">
            <a:extLst>
              <a:ext uri="{FF2B5EF4-FFF2-40B4-BE49-F238E27FC236}">
                <a16:creationId xmlns:a16="http://schemas.microsoft.com/office/drawing/2014/main" id="{39A7D482-D08F-FD20-446C-8E98728FF023}"/>
              </a:ext>
            </a:extLst>
          </p:cNvPr>
          <p:cNvSpPr>
            <a:spLocks noGrp="1" noChangeArrowheads="1"/>
          </p:cNvSpPr>
          <p:nvPr>
            <p:ph type="body" idx="1"/>
          </p:nvPr>
        </p:nvSpPr>
        <p:spPr bwMode="auto">
          <a:xfrm>
            <a:off x="597021" y="1562100"/>
            <a:ext cx="822971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tr-TR" altLang="en-US"/>
              <a:t>Click to edit Master text styles</a:t>
            </a:r>
          </a:p>
          <a:p>
            <a:pPr lvl="0"/>
            <a:r>
              <a:rPr lang="tr-TR" altLang="en-US"/>
              <a:t>Second level</a:t>
            </a:r>
          </a:p>
          <a:p>
            <a:pPr lvl="1"/>
            <a:r>
              <a:rPr lang="tr-TR" altLang="en-US"/>
              <a:t>Third level</a:t>
            </a:r>
            <a:endParaRPr lang="en-US" altLang="en-US"/>
          </a:p>
        </p:txBody>
      </p:sp>
    </p:spTree>
    <p:extLst>
      <p:ext uri="{BB962C8B-B14F-4D97-AF65-F5344CB8AC3E}">
        <p14:creationId xmlns:p14="http://schemas.microsoft.com/office/powerpoint/2010/main" val="295328454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Lst>
  <p:hf hdr="0"/>
  <p:txStyles>
    <p:titleStyle>
      <a:lvl1pPr algn="l" defTabSz="457200" rtl="0" eaLnBrk="0" fontAlgn="base" hangingPunct="0">
        <a:spcBef>
          <a:spcPct val="0"/>
        </a:spcBef>
        <a:spcAft>
          <a:spcPct val="0"/>
        </a:spcAft>
        <a:defRPr lang="en-US" sz="2550" kern="1200" dirty="0">
          <a:solidFill>
            <a:srgbClr val="576F7F"/>
          </a:solidFill>
          <a:latin typeface="Times New Roman" panose="02020603050405020304" pitchFamily="18" charset="0"/>
          <a:ea typeface="+mj-ea"/>
          <a:cs typeface="Times New Roman" panose="02020603050405020304" pitchFamily="18" charset="0"/>
        </a:defRPr>
      </a:lvl1pPr>
      <a:lvl2pPr algn="l" defTabSz="457200" rtl="0" eaLnBrk="0" fontAlgn="base" hangingPunct="0">
        <a:spcBef>
          <a:spcPct val="0"/>
        </a:spcBef>
        <a:spcAft>
          <a:spcPct val="0"/>
        </a:spcAft>
        <a:defRPr sz="2550">
          <a:solidFill>
            <a:srgbClr val="576F7F"/>
          </a:solidFill>
          <a:latin typeface="Publico Text" panose="02040502060504060203" pitchFamily="18" charset="0"/>
          <a:cs typeface="Times New Roman" panose="02020603050405020304" pitchFamily="18" charset="0"/>
        </a:defRPr>
      </a:lvl2pPr>
      <a:lvl3pPr algn="l" defTabSz="457200" rtl="0" eaLnBrk="0" fontAlgn="base" hangingPunct="0">
        <a:spcBef>
          <a:spcPct val="0"/>
        </a:spcBef>
        <a:spcAft>
          <a:spcPct val="0"/>
        </a:spcAft>
        <a:defRPr sz="2550">
          <a:solidFill>
            <a:srgbClr val="576F7F"/>
          </a:solidFill>
          <a:latin typeface="Publico Text" panose="02040502060504060203" pitchFamily="18" charset="0"/>
          <a:cs typeface="Times New Roman" panose="02020603050405020304" pitchFamily="18" charset="0"/>
        </a:defRPr>
      </a:lvl3pPr>
      <a:lvl4pPr algn="l" defTabSz="457200" rtl="0" eaLnBrk="0" fontAlgn="base" hangingPunct="0">
        <a:spcBef>
          <a:spcPct val="0"/>
        </a:spcBef>
        <a:spcAft>
          <a:spcPct val="0"/>
        </a:spcAft>
        <a:defRPr sz="2550">
          <a:solidFill>
            <a:srgbClr val="576F7F"/>
          </a:solidFill>
          <a:latin typeface="Publico Text" panose="02040502060504060203" pitchFamily="18" charset="0"/>
          <a:cs typeface="Times New Roman" panose="02020603050405020304" pitchFamily="18" charset="0"/>
        </a:defRPr>
      </a:lvl4pPr>
      <a:lvl5pPr algn="l" defTabSz="457200" rtl="0" eaLnBrk="0" fontAlgn="base" hangingPunct="0">
        <a:spcBef>
          <a:spcPct val="0"/>
        </a:spcBef>
        <a:spcAft>
          <a:spcPct val="0"/>
        </a:spcAft>
        <a:defRPr sz="2550">
          <a:solidFill>
            <a:srgbClr val="576F7F"/>
          </a:solidFill>
          <a:latin typeface="Publico Text" panose="02040502060504060203" pitchFamily="18" charset="0"/>
          <a:cs typeface="Times New Roman" panose="02020603050405020304" pitchFamily="18" charset="0"/>
        </a:defRPr>
      </a:lvl5pPr>
      <a:lvl6pPr marL="171450" algn="l" defTabSz="457200" rtl="0" fontAlgn="base">
        <a:spcBef>
          <a:spcPct val="0"/>
        </a:spcBef>
        <a:spcAft>
          <a:spcPct val="0"/>
        </a:spcAft>
        <a:defRPr sz="2550">
          <a:solidFill>
            <a:srgbClr val="576F7F"/>
          </a:solidFill>
          <a:latin typeface="Times New Roman" panose="02020603050405020304" pitchFamily="18" charset="0"/>
          <a:cs typeface="Times New Roman" panose="02020603050405020304" pitchFamily="18" charset="0"/>
        </a:defRPr>
      </a:lvl6pPr>
      <a:lvl7pPr marL="342900" algn="l" defTabSz="457200" rtl="0" fontAlgn="base">
        <a:spcBef>
          <a:spcPct val="0"/>
        </a:spcBef>
        <a:spcAft>
          <a:spcPct val="0"/>
        </a:spcAft>
        <a:defRPr sz="2550">
          <a:solidFill>
            <a:srgbClr val="576F7F"/>
          </a:solidFill>
          <a:latin typeface="Times New Roman" panose="02020603050405020304" pitchFamily="18" charset="0"/>
          <a:cs typeface="Times New Roman" panose="02020603050405020304" pitchFamily="18" charset="0"/>
        </a:defRPr>
      </a:lvl7pPr>
      <a:lvl8pPr marL="514350" algn="l" defTabSz="457200" rtl="0" fontAlgn="base">
        <a:spcBef>
          <a:spcPct val="0"/>
        </a:spcBef>
        <a:spcAft>
          <a:spcPct val="0"/>
        </a:spcAft>
        <a:defRPr sz="2550">
          <a:solidFill>
            <a:srgbClr val="576F7F"/>
          </a:solidFill>
          <a:latin typeface="Times New Roman" panose="02020603050405020304" pitchFamily="18" charset="0"/>
          <a:cs typeface="Times New Roman" panose="02020603050405020304" pitchFamily="18" charset="0"/>
        </a:defRPr>
      </a:lvl8pPr>
      <a:lvl9pPr marL="685800" algn="l" defTabSz="457200" rtl="0" fontAlgn="base">
        <a:spcBef>
          <a:spcPct val="0"/>
        </a:spcBef>
        <a:spcAft>
          <a:spcPct val="0"/>
        </a:spcAft>
        <a:defRPr sz="2550">
          <a:solidFill>
            <a:srgbClr val="576F7F"/>
          </a:solidFill>
          <a:latin typeface="Times New Roman" panose="02020603050405020304" pitchFamily="18" charset="0"/>
          <a:cs typeface="Times New Roman" panose="02020603050405020304" pitchFamily="18" charset="0"/>
        </a:defRPr>
      </a:lvl9pPr>
    </p:titleStyle>
    <p:bodyStyle>
      <a:lvl1pPr algn="l" defTabSz="457200" rtl="0" eaLnBrk="0" fontAlgn="base" hangingPunct="0">
        <a:spcBef>
          <a:spcPct val="0"/>
        </a:spcBef>
        <a:spcAft>
          <a:spcPct val="0"/>
        </a:spcAft>
        <a:defRPr lang="tr-TR" sz="1800" kern="1200" dirty="0">
          <a:solidFill>
            <a:srgbClr val="576F7F"/>
          </a:solidFill>
          <a:latin typeface="Times New Roman" panose="02020603050405020304" pitchFamily="18" charset="0"/>
          <a:ea typeface="+mn-ea"/>
          <a:cs typeface="Times New Roman" panose="02020603050405020304" pitchFamily="18" charset="0"/>
        </a:defRPr>
      </a:lvl1pPr>
      <a:lvl2pPr marL="742950" indent="-341114" algn="l" defTabSz="457200" rtl="0" eaLnBrk="0" fontAlgn="base" hangingPunct="0">
        <a:spcBef>
          <a:spcPct val="0"/>
        </a:spcBef>
        <a:spcAft>
          <a:spcPct val="0"/>
        </a:spcAft>
        <a:buFont typeface="Arial" panose="020B0604020202020204" pitchFamily="34" charset="0"/>
        <a:buChar char="–"/>
        <a:defRPr lang="tr-TR" sz="975" kern="1200" dirty="0">
          <a:solidFill>
            <a:srgbClr val="576F7F"/>
          </a:solidFill>
          <a:latin typeface="Times New Roman" panose="02020603050405020304" pitchFamily="18" charset="0"/>
          <a:ea typeface="+mn-ea"/>
          <a:cs typeface="Arial"/>
        </a:defRPr>
      </a:lvl2pPr>
      <a:lvl3pPr marL="1143000" indent="-228600" algn="l" defTabSz="457200" rtl="0" eaLnBrk="0" fontAlgn="base" hangingPunct="0">
        <a:spcBef>
          <a:spcPct val="0"/>
        </a:spcBef>
        <a:spcAft>
          <a:spcPct val="0"/>
        </a:spcAft>
        <a:buFont typeface="Arial" panose="020B0604020202020204" pitchFamily="34" charset="0"/>
        <a:buChar char="•"/>
        <a:defRPr lang="tr-TR" sz="1050" kern="1200" dirty="0">
          <a:solidFill>
            <a:srgbClr val="000000"/>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988" kern="1200">
          <a:solidFill>
            <a:schemeClr val="tx1"/>
          </a:solidFill>
          <a:latin typeface="+mn-lt"/>
          <a:ea typeface="+mn-ea"/>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988" kern="1200">
          <a:solidFill>
            <a:schemeClr val="tx1"/>
          </a:solidFill>
          <a:latin typeface="+mn-lt"/>
          <a:ea typeface="+mn-ea"/>
          <a:cs typeface="Arial" panose="020B0604020202020204" pitchFamily="34" charset="0"/>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4"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mailto:maggie.sweeney@nih.gov" TargetMode="External"/><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nimh.nih.gov/news/social-media" TargetMode="External"/><Relationship Id="rId5" Type="http://schemas.openxmlformats.org/officeDocument/2006/relationships/hyperlink" Target="https://www.nimh.nih.gov/about/careers" TargetMode="External"/><Relationship Id="rId4" Type="http://schemas.openxmlformats.org/officeDocument/2006/relationships/hyperlink" Target="https://www.nimh.nih.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30.jp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3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nichd.nih.gov/about/org/der/branches/pdb" TargetMode="External"/><Relationship Id="rId7" Type="http://schemas.openxmlformats.org/officeDocument/2006/relationships/hyperlink" Target="https://www.nichd.nih.gov/about/org/ncmrr/Pages/overview.aspx"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nichd.nih.gov/about/org/der/branches/ptcib/Pages/overview.aspx" TargetMode="External"/><Relationship Id="rId5" Type="http://schemas.openxmlformats.org/officeDocument/2006/relationships/hyperlink" Target="https://www.nichd.nih.gov/about/org/der/branches/pgnb/Pages/overview.aspx" TargetMode="External"/><Relationship Id="rId4" Type="http://schemas.openxmlformats.org/officeDocument/2006/relationships/hyperlink" Target="https://www.nichd.nih.gov/about/org/der/branches/iddb/Pages/overview.aspx"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research.uky.edu/sure-resource-center" TargetMode="External"/><Relationship Id="rId1" Type="http://schemas.openxmlformats.org/officeDocument/2006/relationships/slideLayout" Target="../slideLayouts/slideLayout16.xml"/><Relationship Id="rId5" Type="http://schemas.openxmlformats.org/officeDocument/2006/relationships/hyperlink" Target="https://reporter.nih.gov/search/j635rG2P6UqXuM-URfxpjw/projects" TargetMode="External"/><Relationship Id="rId4" Type="http://schemas.openxmlformats.org/officeDocument/2006/relationships/hyperlink" Target="https://report.nih.gov/funding/nih-budget-and-spending-data-past-fiscal-years/success-rate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image" Target="../media/image47.jpeg"/><Relationship Id="rId21" Type="http://schemas.openxmlformats.org/officeDocument/2006/relationships/image" Target="../media/image65.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5" Type="http://schemas.openxmlformats.org/officeDocument/2006/relationships/image" Target="../media/image69.jpeg"/><Relationship Id="rId2" Type="http://schemas.openxmlformats.org/officeDocument/2006/relationships/image" Target="../media/image46.jpe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16.xml"/><Relationship Id="rId6" Type="http://schemas.openxmlformats.org/officeDocument/2006/relationships/image" Target="../media/image50.jpeg"/><Relationship Id="rId11" Type="http://schemas.openxmlformats.org/officeDocument/2006/relationships/image" Target="../media/image55.jpeg"/><Relationship Id="rId24" Type="http://schemas.openxmlformats.org/officeDocument/2006/relationships/image" Target="../media/image68.jpe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7.png"/><Relationship Id="rId10" Type="http://schemas.openxmlformats.org/officeDocument/2006/relationships/image" Target="../media/image54.jpeg"/><Relationship Id="rId19" Type="http://schemas.openxmlformats.org/officeDocument/2006/relationships/image" Target="../media/image63.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png"/><Relationship Id="rId22"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hyperlink" Target="https://www.research.uky.edu/sure-resource-center" TargetMode="External"/><Relationship Id="rId18" Type="http://schemas.openxmlformats.org/officeDocument/2006/relationships/image" Target="../media/image79.png"/><Relationship Id="rId3" Type="http://schemas.openxmlformats.org/officeDocument/2006/relationships/image" Target="../media/image37.jpeg"/><Relationship Id="rId7" Type="http://schemas.openxmlformats.org/officeDocument/2006/relationships/image" Target="../media/image41.jpeg"/><Relationship Id="rId12" Type="http://schemas.microsoft.com/office/2007/relationships/hdphoto" Target="../media/hdphoto1.wdp"/><Relationship Id="rId17" Type="http://schemas.openxmlformats.org/officeDocument/2006/relationships/image" Target="../media/image43.png"/><Relationship Id="rId2" Type="http://schemas.openxmlformats.org/officeDocument/2006/relationships/image" Target="../media/image36.jpeg"/><Relationship Id="rId16"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40.jpeg"/><Relationship Id="rId11" Type="http://schemas.openxmlformats.org/officeDocument/2006/relationships/image" Target="../media/image76.png"/><Relationship Id="rId5" Type="http://schemas.openxmlformats.org/officeDocument/2006/relationships/image" Target="../media/image39.jpeg"/><Relationship Id="rId15" Type="http://schemas.microsoft.com/office/2007/relationships/hdphoto" Target="../media/hdphoto2.wdp"/><Relationship Id="rId10" Type="http://schemas.openxmlformats.org/officeDocument/2006/relationships/image" Target="../media/image75.png"/><Relationship Id="rId4" Type="http://schemas.openxmlformats.org/officeDocument/2006/relationships/image" Target="../media/image38.jpeg"/><Relationship Id="rId9" Type="http://schemas.openxmlformats.org/officeDocument/2006/relationships/image" Target="../media/image74.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hyperlink" Target="https://www.nih.gov/institutes-nih"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hyperlink" Target="https://ies.ed.gov/newsflash/#ies" TargetMode="External"/><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81.png"/><Relationship Id="rId5" Type="http://schemas.openxmlformats.org/officeDocument/2006/relationships/hyperlink" Target="https://ies.ed.gov/funding" TargetMode="External"/><Relationship Id="rId4" Type="http://schemas.openxmlformats.org/officeDocument/2006/relationships/hyperlink" Target="https://www.federalregister.gov/"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ies.ed.gov/blogs/" TargetMode="External"/><Relationship Id="rId2" Type="http://schemas.openxmlformats.org/officeDocument/2006/relationships/hyperlink" Target="https://ies.ed.gov/newsflash/#ies" TargetMode="External"/><Relationship Id="rId1" Type="http://schemas.openxmlformats.org/officeDocument/2006/relationships/slideLayout" Target="../slideLayouts/slideLayout49.xml"/><Relationship Id="rId4" Type="http://schemas.openxmlformats.org/officeDocument/2006/relationships/hyperlink" Target="https://www.facebook.com/IESResearch/"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hyperlink" Target="https://ies.ed.gov/seer/" TargetMode="External"/><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https://www.nsf.gov/pubs/2023/nsf23103/nsf23103.jsp" TargetMode="External"/><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hyperlink" Target="https://www.nsf.gov/pubs/2024/nsf24052/nsf24052.jsp" TargetMode="External"/><Relationship Id="rId5" Type="http://schemas.openxmlformats.org/officeDocument/2006/relationships/hyperlink" Target="https://www.nsf.gov/pubs/2007/nsf07041/nsf07041.jsp" TargetMode="External"/><Relationship Id="rId4" Type="http://schemas.openxmlformats.org/officeDocument/2006/relationships/hyperlink" Target="https://www.nsf.gov/pubs/2023/nsf23160/nsf23160.jsp"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reporter.nih.gov/matchmaker" TargetMode="External"/><Relationship Id="rId7" Type="http://schemas.openxmlformats.org/officeDocument/2006/relationships/image" Target="../media/image21.png"/><Relationship Id="rId2" Type="http://schemas.openxmlformats.org/officeDocument/2006/relationships/hyperlink" Target="https://reporter.nih.gov/" TargetMode="External"/><Relationship Id="rId1" Type="http://schemas.openxmlformats.org/officeDocument/2006/relationships/slideLayout" Target="../slideLayouts/slideLayout8.xml"/><Relationship Id="rId6" Type="http://schemas.openxmlformats.org/officeDocument/2006/relationships/hyperlink" Target="https://grants.nih.gov/funding/subscribe.htm" TargetMode="External"/><Relationship Id="rId5" Type="http://schemas.openxmlformats.org/officeDocument/2006/relationships/hyperlink" Target="https://www.nimh.nih.gov/funding/opportunities-announcements" TargetMode="External"/><Relationship Id="rId4" Type="http://schemas.openxmlformats.org/officeDocument/2006/relationships/hyperlink" Target="https://www.grants.gov/web/grants/search-grants.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nimh.nih.gov/about/strategic-planning-reports"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researchtraining.nih.gov/programs/career-development"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s://www.nimh.nih.gov/funding/training"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nimh.nih.gov/funding/training/diversity-and-reentry-research-supplements-for-nimh-grantees" TargetMode="External"/><Relationship Id="rId13" Type="http://schemas.openxmlformats.org/officeDocument/2006/relationships/image" Target="../media/image26.png"/><Relationship Id="rId3" Type="http://schemas.openxmlformats.org/officeDocument/2006/relationships/hyperlink" Target="https://grants.nih.gov/grants/guide/pa-files/PA-23-271.html" TargetMode="External"/><Relationship Id="rId7" Type="http://schemas.openxmlformats.org/officeDocument/2006/relationships/hyperlink" Target="https://grants.nih.gov/grants/guide/pa-files/PAR-21-271.html" TargetMode="External"/><Relationship Id="rId12" Type="http://schemas.openxmlformats.org/officeDocument/2006/relationships/hyperlink" Target="https://www.nimh.nih.gov/about/organization/od/odwd/funding-opportunities-for-research-on-disparities-and-workforce-diversit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grants.nih.gov/grants/guide/rfa-files/RFA-MH-23-330.html" TargetMode="External"/><Relationship Id="rId11" Type="http://schemas.openxmlformats.org/officeDocument/2006/relationships/hyperlink" Target="https://grants.nih.gov/grants/guide/pa-files/PAR-23-144.html" TargetMode="External"/><Relationship Id="rId5" Type="http://schemas.openxmlformats.org/officeDocument/2006/relationships/hyperlink" Target="https://grants.nih.gov/grants/guide/rfa-files/RFA-NS-21-012.html" TargetMode="External"/><Relationship Id="rId10" Type="http://schemas.openxmlformats.org/officeDocument/2006/relationships/hyperlink" Target="https://grants.nih.gov/grants/guide/pa-files/PAR-22-181.html" TargetMode="External"/><Relationship Id="rId4" Type="http://schemas.openxmlformats.org/officeDocument/2006/relationships/hyperlink" Target="https://grants.nih.gov/grants/guide/pa-files/PAR-22-172.html" TargetMode="External"/><Relationship Id="rId9" Type="http://schemas.openxmlformats.org/officeDocument/2006/relationships/hyperlink" Target="https://grants.nih.gov/grants/guide/pa-files/PA-21-071.html" TargetMode="External"/><Relationship Id="rId14" Type="http://schemas.openxmlformats.org/officeDocument/2006/relationships/hyperlink" Target="https://www.nimh.nih.gov/about/organization/od/odwd"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reporter.nih.gov/matchmaker" TargetMode="External"/><Relationship Id="rId3" Type="http://schemas.openxmlformats.org/officeDocument/2006/relationships/hyperlink" Target="https://researchtraining.nih.gov/career/early-career" TargetMode="External"/><Relationship Id="rId7" Type="http://schemas.openxmlformats.org/officeDocument/2006/relationships/hyperlink" Target="https://reporter.nih.gov/" TargetMode="External"/><Relationship Id="rId2" Type="http://schemas.openxmlformats.org/officeDocument/2006/relationships/hyperlink" Target="https://researchtraining.nih.gov/programs/fellowships" TargetMode="External"/><Relationship Id="rId1" Type="http://schemas.openxmlformats.org/officeDocument/2006/relationships/slideLayout" Target="../slideLayouts/slideLayout9.xml"/><Relationship Id="rId6" Type="http://schemas.openxmlformats.org/officeDocument/2006/relationships/hyperlink" Target="https://grants.nih.gov/funding/subscribe.htm" TargetMode="External"/><Relationship Id="rId5" Type="http://schemas.openxmlformats.org/officeDocument/2006/relationships/hyperlink" Target="https://www.nimh.nih.gov/funding/opportunities-announcements" TargetMode="External"/><Relationship Id="rId10" Type="http://schemas.openxmlformats.org/officeDocument/2006/relationships/hyperlink" Target="https://extramural-diversity.nih.gov/diversity-matters" TargetMode="External"/><Relationship Id="rId4" Type="http://schemas.openxmlformats.org/officeDocument/2006/relationships/hyperlink" Target="https://www.grants.gov/web/grants/search-grants.html" TargetMode="External"/><Relationship Id="rId9" Type="http://schemas.openxmlformats.org/officeDocument/2006/relationships/hyperlink" Target="https://www.nimh.nih.gov/about/strategic-planning-repor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C031-6B68-4E83-B664-69698E557ADA}"/>
              </a:ext>
            </a:extLst>
          </p:cNvPr>
          <p:cNvSpPr>
            <a:spLocks noGrp="1"/>
          </p:cNvSpPr>
          <p:nvPr>
            <p:ph type="ctrTitle"/>
          </p:nvPr>
        </p:nvSpPr>
        <p:spPr>
          <a:xfrm>
            <a:off x="1143000" y="450574"/>
            <a:ext cx="6858000" cy="3059389"/>
          </a:xfrm>
        </p:spPr>
        <p:txBody>
          <a:bodyPr>
            <a:normAutofit/>
          </a:bodyPr>
          <a:lstStyle/>
          <a:p>
            <a:r>
              <a:rPr lang="en-US" sz="2500" b="1" dirty="0"/>
              <a:t>Funding Perspectives from NIH, NSF, and IES: Considerations for Marginalized Identities, Under-Resourced Schools, and Emerging Scholars</a:t>
            </a:r>
            <a:br>
              <a:rPr lang="en-US" sz="2500" b="1" dirty="0"/>
            </a:br>
            <a:br>
              <a:rPr lang="en-US" sz="2500" b="1" dirty="0"/>
            </a:br>
            <a:r>
              <a:rPr lang="en-US" sz="2500" dirty="0"/>
              <a:t>Society for Research on Adolescence</a:t>
            </a:r>
            <a:br>
              <a:rPr lang="en-US" sz="2500" dirty="0"/>
            </a:br>
            <a:r>
              <a:rPr lang="en-US" sz="2500" dirty="0"/>
              <a:t>April 19</a:t>
            </a:r>
            <a:r>
              <a:rPr lang="en-US" sz="2500" baseline="30000" dirty="0"/>
              <a:t>th</a:t>
            </a:r>
            <a:r>
              <a:rPr lang="en-US" sz="2500" dirty="0"/>
              <a:t>, 2024</a:t>
            </a:r>
            <a:br>
              <a:rPr lang="en-US" sz="2500" dirty="0"/>
            </a:br>
            <a:endParaRPr lang="en-US" sz="2500" dirty="0"/>
          </a:p>
        </p:txBody>
      </p:sp>
      <p:sp>
        <p:nvSpPr>
          <p:cNvPr id="3" name="Subtitle 2">
            <a:extLst>
              <a:ext uri="{FF2B5EF4-FFF2-40B4-BE49-F238E27FC236}">
                <a16:creationId xmlns:a16="http://schemas.microsoft.com/office/drawing/2014/main" id="{0783B334-E108-4AA0-A215-3EE707A286EE}"/>
              </a:ext>
            </a:extLst>
          </p:cNvPr>
          <p:cNvSpPr>
            <a:spLocks noGrp="1"/>
          </p:cNvSpPr>
          <p:nvPr>
            <p:ph type="subTitle" idx="1"/>
          </p:nvPr>
        </p:nvSpPr>
        <p:spPr>
          <a:xfrm>
            <a:off x="1143000" y="3602038"/>
            <a:ext cx="6858000" cy="2805388"/>
          </a:xfrm>
        </p:spPr>
        <p:txBody>
          <a:bodyPr>
            <a:noAutofit/>
          </a:bodyPr>
          <a:lstStyle/>
          <a:p>
            <a:pPr algn="l"/>
            <a:r>
              <a:rPr lang="en-US" sz="2500" dirty="0"/>
              <a:t>Chair: Velma McBride Murry, NIMH AC</a:t>
            </a:r>
          </a:p>
          <a:p>
            <a:pPr lvl="0" algn="l"/>
            <a:r>
              <a:rPr lang="en-US" sz="2500" dirty="0"/>
              <a:t>Speakers:</a:t>
            </a:r>
          </a:p>
          <a:p>
            <a:pPr lvl="1" algn="l"/>
            <a:r>
              <a:rPr lang="en-US" sz="2200" dirty="0"/>
              <a:t>Maggie Sweeney, NIMH</a:t>
            </a:r>
          </a:p>
          <a:p>
            <a:pPr lvl="1" algn="l"/>
            <a:r>
              <a:rPr lang="en-US" sz="2200" dirty="0"/>
              <a:t>Jim Griffin, </a:t>
            </a:r>
            <a:r>
              <a:rPr lang="en-US" sz="2200" dirty="0" err="1"/>
              <a:t>NICHD</a:t>
            </a:r>
            <a:r>
              <a:rPr lang="en-US" sz="2200" dirty="0"/>
              <a:t> </a:t>
            </a:r>
          </a:p>
          <a:p>
            <a:pPr lvl="1" algn="l"/>
            <a:r>
              <a:rPr lang="en-US" sz="2200" dirty="0"/>
              <a:t>Brett T. Spear,  NIH-</a:t>
            </a:r>
            <a:r>
              <a:rPr lang="en-US" sz="2200" dirty="0" err="1"/>
              <a:t>R16</a:t>
            </a:r>
            <a:endParaRPr lang="en-US" sz="2200" dirty="0"/>
          </a:p>
          <a:p>
            <a:pPr lvl="1" algn="l"/>
            <a:r>
              <a:rPr lang="en-US" sz="2200" dirty="0"/>
              <a:t>Laura </a:t>
            </a:r>
            <a:r>
              <a:rPr lang="en-US" sz="2200" dirty="0" err="1"/>
              <a:t>Namy</a:t>
            </a:r>
            <a:r>
              <a:rPr lang="en-US" sz="2200" dirty="0"/>
              <a:t>, IES </a:t>
            </a:r>
          </a:p>
          <a:p>
            <a:pPr lvl="1" algn="l"/>
            <a:r>
              <a:rPr lang="en-US" sz="2200" dirty="0"/>
              <a:t>Anna Fisher, NSF</a:t>
            </a:r>
          </a:p>
          <a:p>
            <a:r>
              <a:rPr lang="en-US" sz="2500" dirty="0"/>
              <a:t> </a:t>
            </a:r>
          </a:p>
          <a:p>
            <a:pPr algn="l"/>
            <a:endParaRPr lang="en-US" sz="2500" dirty="0"/>
          </a:p>
        </p:txBody>
      </p:sp>
    </p:spTree>
    <p:extLst>
      <p:ext uri="{BB962C8B-B14F-4D97-AF65-F5344CB8AC3E}">
        <p14:creationId xmlns:p14="http://schemas.microsoft.com/office/powerpoint/2010/main" val="219437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E17AD4D-E7F3-2397-E5D9-839BE1B48D09}"/>
              </a:ext>
            </a:extLst>
          </p:cNvPr>
          <p:cNvSpPr>
            <a:spLocks noGrp="1"/>
          </p:cNvSpPr>
          <p:nvPr>
            <p:ph sz="quarter" idx="12"/>
          </p:nvPr>
        </p:nvSpPr>
        <p:spPr>
          <a:xfrm>
            <a:off x="3454779" y="1217159"/>
            <a:ext cx="5538788" cy="4216022"/>
          </a:xfrm>
        </p:spPr>
        <p:txBody>
          <a:bodyPr>
            <a:normAutofit fontScale="92500"/>
          </a:bodyPr>
          <a:lstStyle/>
          <a:p>
            <a:r>
              <a:rPr lang="en-US" b="0" dirty="0"/>
              <a:t>Maggie Sweeney, Ph.D.</a:t>
            </a:r>
            <a:endParaRPr lang="en-US" b="1" dirty="0"/>
          </a:p>
          <a:p>
            <a:r>
              <a:rPr lang="en-US" b="1" i="1" dirty="0"/>
              <a:t>Program Officer</a:t>
            </a:r>
          </a:p>
          <a:p>
            <a:r>
              <a:rPr lang="en-US" b="1" dirty="0">
                <a:solidFill>
                  <a:schemeClr val="accent5">
                    <a:lumMod val="60000"/>
                    <a:lumOff val="40000"/>
                  </a:schemeClr>
                </a:solidFill>
                <a:hlinkClick r:id="rId3">
                  <a:extLst>
                    <a:ext uri="{A12FA001-AC4F-418D-AE19-62706E023703}">
                      <ahyp:hlinkClr xmlns:ahyp="http://schemas.microsoft.com/office/drawing/2018/hyperlinkcolor" val="tx"/>
                    </a:ext>
                  </a:extLst>
                </a:hlinkClick>
              </a:rPr>
              <a:t>maggie.sweeney@nih.gov</a:t>
            </a:r>
            <a:endParaRPr lang="en-US" b="1" dirty="0">
              <a:solidFill>
                <a:schemeClr val="accent5">
                  <a:lumMod val="60000"/>
                  <a:lumOff val="40000"/>
                </a:schemeClr>
              </a:solidFill>
            </a:endParaRPr>
          </a:p>
          <a:p>
            <a:pPr>
              <a:lnSpc>
                <a:spcPct val="110000"/>
              </a:lnSpc>
              <a:spcBef>
                <a:spcPts val="2400"/>
              </a:spcBef>
              <a:spcAft>
                <a:spcPts val="2400"/>
              </a:spcAft>
            </a:pPr>
            <a:r>
              <a:rPr lang="en-US" b="1" dirty="0">
                <a:hlinkClick r:id="rId4">
                  <a:extLst>
                    <a:ext uri="{A12FA001-AC4F-418D-AE19-62706E023703}">
                      <ahyp:hlinkClr xmlns:ahyp="http://schemas.microsoft.com/office/drawing/2018/hyperlinkcolor" val="tx"/>
                    </a:ext>
                  </a:extLst>
                </a:hlinkClick>
              </a:rPr>
              <a:t>nimh.nih.gov</a:t>
            </a:r>
            <a:endParaRPr lang="en-US" b="1" dirty="0"/>
          </a:p>
          <a:p>
            <a:pPr>
              <a:spcBef>
                <a:spcPts val="0"/>
              </a:spcBef>
              <a:spcAft>
                <a:spcPts val="2400"/>
              </a:spcAft>
            </a:pPr>
            <a:r>
              <a:rPr lang="en-US" sz="2600" dirty="0">
                <a:solidFill>
                  <a:schemeClr val="accent5">
                    <a:lumMod val="40000"/>
                    <a:lumOff val="60000"/>
                  </a:schemeClr>
                </a:solidFill>
                <a:hlinkClick r:id="rId5">
                  <a:extLst>
                    <a:ext uri="{A12FA001-AC4F-418D-AE19-62706E023703}">
                      <ahyp:hlinkClr xmlns:ahyp="http://schemas.microsoft.com/office/drawing/2018/hyperlinkcolor" val="tx"/>
                    </a:ext>
                  </a:extLst>
                </a:hlinkClick>
              </a:rPr>
              <a:t>https://www.nimh.nih.gov/about/careers</a:t>
            </a:r>
            <a:endParaRPr lang="en-US" sz="2600" dirty="0">
              <a:solidFill>
                <a:schemeClr val="accent5">
                  <a:lumMod val="40000"/>
                  <a:lumOff val="60000"/>
                </a:schemeClr>
              </a:solidFill>
            </a:endParaRPr>
          </a:p>
          <a:p>
            <a:r>
              <a:rPr lang="en-US" dirty="0"/>
              <a:t>Follow NIMH on</a:t>
            </a:r>
            <a:br>
              <a:rPr lang="en-US" dirty="0"/>
            </a:br>
            <a:r>
              <a:rPr lang="en-US" dirty="0"/>
              <a:t>Social Media </a:t>
            </a:r>
            <a:r>
              <a:rPr lang="en-US" b="1" dirty="0"/>
              <a:t>@NIMHgov</a:t>
            </a:r>
          </a:p>
        </p:txBody>
      </p:sp>
      <p:pic>
        <p:nvPicPr>
          <p:cNvPr id="7" name="Picture 6">
            <a:hlinkClick r:id="rId6"/>
            <a:extLst>
              <a:ext uri="{FF2B5EF4-FFF2-40B4-BE49-F238E27FC236}">
                <a16:creationId xmlns:a16="http://schemas.microsoft.com/office/drawing/2014/main" id="{A4CBC0E1-E658-B522-140D-56AF7139552D}"/>
              </a:ext>
            </a:extLst>
          </p:cNvPr>
          <p:cNvPicPr>
            <a:picLocks noChangeAspect="1"/>
          </p:cNvPicPr>
          <p:nvPr/>
        </p:nvPicPr>
        <p:blipFill>
          <a:blip r:embed="rId7"/>
          <a:stretch>
            <a:fillRect/>
          </a:stretch>
        </p:blipFill>
        <p:spPr>
          <a:xfrm>
            <a:off x="4407834" y="5419972"/>
            <a:ext cx="3495763" cy="629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a:extLst>
              <a:ext uri="{FF2B5EF4-FFF2-40B4-BE49-F238E27FC236}">
                <a16:creationId xmlns:a16="http://schemas.microsoft.com/office/drawing/2014/main" id="{D44C24CC-A46F-6011-5D19-F9E2C4E847A7}"/>
              </a:ext>
            </a:extLst>
          </p:cNvPr>
          <p:cNvSpPr txBox="1">
            <a:spLocks/>
          </p:cNvSpPr>
          <p:nvPr/>
        </p:nvSpPr>
        <p:spPr>
          <a:xfrm>
            <a:off x="3454779" y="434163"/>
            <a:ext cx="5538788" cy="9906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2800" b="1" kern="1200">
                <a:solidFill>
                  <a:schemeClr val="bg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Black" panose="020B0A04020102020204" pitchFamily="34" charset="0"/>
                <a:ea typeface="+mj-ea"/>
                <a:cs typeface="+mj-cs"/>
              </a:rPr>
              <a:t>Questions?</a:t>
            </a:r>
            <a:br>
              <a:rPr kumimoji="0" lang="en-US" sz="4800" b="1" i="0" u="none" strike="noStrike" kern="1200" cap="none" spc="0" normalizeH="0" baseline="0" noProof="0">
                <a:ln>
                  <a:noFill/>
                </a:ln>
                <a:solidFill>
                  <a:srgbClr val="FFFFFF"/>
                </a:solidFill>
                <a:effectLst/>
                <a:uLnTx/>
                <a:uFillTx/>
                <a:latin typeface="Arial Black" panose="020B0A04020102020204" pitchFamily="34" charset="0"/>
                <a:ea typeface="+mj-ea"/>
                <a:cs typeface="+mj-cs"/>
              </a:rPr>
            </a:br>
            <a:br>
              <a:rPr kumimoji="0" lang="en-US" sz="4800" b="1" i="0" u="none" strike="noStrike" kern="1200" cap="none" spc="0" normalizeH="0" baseline="0" noProof="0">
                <a:ln>
                  <a:noFill/>
                </a:ln>
                <a:solidFill>
                  <a:srgbClr val="FFFFFF"/>
                </a:solidFill>
                <a:effectLst/>
                <a:uLnTx/>
                <a:uFillTx/>
                <a:latin typeface="Arial Black" panose="020B0A04020102020204" pitchFamily="34" charset="0"/>
                <a:ea typeface="+mj-ea"/>
                <a:cs typeface="+mj-cs"/>
              </a:rPr>
            </a:br>
            <a:endParaRPr kumimoji="0" lang="en-US" sz="48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1609849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b="1" dirty="0"/>
              <a:t>Opportunities for Federal Research Funding at NICHD</a:t>
            </a:r>
          </a:p>
        </p:txBody>
      </p:sp>
      <p:sp>
        <p:nvSpPr>
          <p:cNvPr id="3" name="Subtitle 2"/>
          <p:cNvSpPr>
            <a:spLocks noGrp="1"/>
          </p:cNvSpPr>
          <p:nvPr>
            <p:ph type="subTitle" idx="1"/>
          </p:nvPr>
        </p:nvSpPr>
        <p:spPr>
          <a:xfrm>
            <a:off x="480449" y="3311091"/>
            <a:ext cx="8090115" cy="1160297"/>
          </a:xfrm>
        </p:spPr>
        <p:txBody>
          <a:bodyPr>
            <a:normAutofit fontScale="85000" lnSpcReduction="20000"/>
          </a:bodyPr>
          <a:lstStyle/>
          <a:p>
            <a:r>
              <a:rPr lang="en-US" sz="3400" b="1" dirty="0"/>
              <a:t>James A. Griffin, PhD</a:t>
            </a:r>
          </a:p>
          <a:p>
            <a:r>
              <a:rPr lang="en-US" dirty="0"/>
              <a:t>Society for Research on Adolescence </a:t>
            </a:r>
          </a:p>
          <a:p>
            <a:r>
              <a:rPr lang="en-US" dirty="0"/>
              <a:t>April 19, 2024</a:t>
            </a:r>
          </a:p>
        </p:txBody>
      </p:sp>
    </p:spTree>
    <p:extLst>
      <p:ext uri="{BB962C8B-B14F-4D97-AF65-F5344CB8AC3E}">
        <p14:creationId xmlns:p14="http://schemas.microsoft.com/office/powerpoint/2010/main" val="129748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2675" y="1314450"/>
            <a:ext cx="4867275" cy="7620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7" name="Picture 12" descr="https://insider.nichd.nih.gov/services/communications/logos/PublishingImages/dhhs_white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418" y="5829898"/>
            <a:ext cx="438040" cy="438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nsider.nichd.nih.gov/services/communications/logos/PublishingImages/NIH_NICHD_Master_Logo_Wh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19" y="6485210"/>
            <a:ext cx="2419195" cy="3580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rcRect/>
          <a:stretch/>
        </p:blipFill>
        <p:spPr>
          <a:xfrm>
            <a:off x="1371600" y="1182068"/>
            <a:ext cx="6731509" cy="5179664"/>
          </a:xfrm>
          <a:prstGeom prst="rect">
            <a:avLst/>
          </a:prstGeom>
        </p:spPr>
      </p:pic>
    </p:spTree>
    <p:extLst>
      <p:ext uri="{BB962C8B-B14F-4D97-AF65-F5344CB8AC3E}">
        <p14:creationId xmlns:p14="http://schemas.microsoft.com/office/powerpoint/2010/main" val="956407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3543300" y="1637709"/>
            <a:ext cx="5011738" cy="120032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44546A"/>
                </a:solidFill>
                <a:effectLst/>
                <a:uLnTx/>
                <a:uFillTx/>
                <a:latin typeface="Arial"/>
                <a:ea typeface="ＭＳ Ｐゴシック"/>
                <a:cs typeface="ＭＳ Ｐゴシック"/>
              </a:rPr>
              <a:t>“Science in pursuit of </a:t>
            </a:r>
            <a:r>
              <a:rPr kumimoji="0" lang="en-US" altLang="ja-JP" sz="2400" b="0" i="0" u="none" strike="noStrike" kern="1200" cap="none" spc="0" normalizeH="0" baseline="0" noProof="0" dirty="0">
                <a:ln>
                  <a:noFill/>
                </a:ln>
                <a:solidFill>
                  <a:srgbClr val="A5A5A5">
                    <a:lumMod val="50000"/>
                  </a:srgbClr>
                </a:solidFill>
                <a:effectLst/>
                <a:uLnTx/>
                <a:uFillTx/>
                <a:latin typeface="Arial"/>
                <a:ea typeface="ＭＳ Ｐゴシック"/>
                <a:cs typeface="ＭＳ Ｐゴシック"/>
              </a:rPr>
              <a:t>fundamental knowledge</a:t>
            </a:r>
            <a:r>
              <a:rPr kumimoji="0" lang="en-US" altLang="ja-JP" sz="2400" b="0" i="0" u="none" strike="noStrike" kern="1200" cap="none" spc="0" normalizeH="0" baseline="0" noProof="0" dirty="0">
                <a:ln>
                  <a:noFill/>
                </a:ln>
                <a:solidFill>
                  <a:srgbClr val="44546A"/>
                </a:solidFill>
                <a:effectLst/>
                <a:uLnTx/>
                <a:uFillTx/>
                <a:latin typeface="Arial"/>
                <a:ea typeface="ＭＳ Ｐゴシック"/>
                <a:cs typeface="ＭＳ Ｐゴシック"/>
              </a:rPr>
              <a:t> about the nature and behavior of living systems</a:t>
            </a:r>
            <a:endParaRPr kumimoji="0" lang="en-US" sz="2400" b="0" i="0" u="none" strike="noStrike" kern="1200" cap="none" spc="0" normalizeH="0" baseline="0" noProof="0" dirty="0">
              <a:ln>
                <a:noFill/>
              </a:ln>
              <a:solidFill>
                <a:srgbClr val="44546A"/>
              </a:solidFill>
              <a:effectLst/>
              <a:uLnTx/>
              <a:uFillTx/>
              <a:latin typeface="Arial"/>
              <a:ea typeface="+mn-ea"/>
              <a:cs typeface="+mn-cs"/>
            </a:endParaRPr>
          </a:p>
        </p:txBody>
      </p:sp>
      <p:pic>
        <p:nvPicPr>
          <p:cNvPr id="2051" name="Picture 4" descr="1 James Shannon Building"/>
          <p:cNvPicPr>
            <a:picLocks noChangeAspect="1" noChangeArrowheads="1"/>
          </p:cNvPicPr>
          <p:nvPr/>
        </p:nvPicPr>
        <p:blipFill>
          <a:blip r:embed="rId3" cstate="print"/>
          <a:srcRect/>
          <a:stretch>
            <a:fillRect/>
          </a:stretch>
        </p:blipFill>
        <p:spPr bwMode="auto">
          <a:xfrm>
            <a:off x="876300" y="1963525"/>
            <a:ext cx="2452688" cy="1862138"/>
          </a:xfrm>
          <a:prstGeom prst="rect">
            <a:avLst/>
          </a:prstGeom>
          <a:noFill/>
          <a:ln w="9525">
            <a:solidFill>
              <a:schemeClr val="accent2">
                <a:lumMod val="75000"/>
              </a:schemeClr>
            </a:solidFill>
            <a:miter lim="800000"/>
            <a:headEnd/>
            <a:tailEnd/>
          </a:ln>
        </p:spPr>
      </p:pic>
      <p:sp>
        <p:nvSpPr>
          <p:cNvPr id="879621" name="Rectangle 5"/>
          <p:cNvSpPr>
            <a:spLocks noChangeArrowheads="1"/>
          </p:cNvSpPr>
          <p:nvPr/>
        </p:nvSpPr>
        <p:spPr bwMode="auto">
          <a:xfrm>
            <a:off x="3552825" y="2692624"/>
            <a:ext cx="5019675" cy="156966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44546A"/>
                </a:solidFill>
                <a:effectLst/>
                <a:uLnTx/>
                <a:uFillTx/>
                <a:latin typeface="Arial"/>
                <a:ea typeface="ＭＳ Ｐゴシック"/>
                <a:cs typeface="ＭＳ Ｐゴシック"/>
              </a:rPr>
              <a:t>and the </a:t>
            </a:r>
            <a:r>
              <a:rPr kumimoji="0" lang="en-US" altLang="ja-JP" sz="2400" b="0" i="0" u="none" strike="noStrike" kern="1200" cap="none" spc="0" normalizeH="0" baseline="0" noProof="0" dirty="0">
                <a:ln>
                  <a:noFill/>
                </a:ln>
                <a:solidFill>
                  <a:srgbClr val="A5A5A5">
                    <a:lumMod val="50000"/>
                  </a:srgbClr>
                </a:solidFill>
                <a:effectLst/>
                <a:uLnTx/>
                <a:uFillTx/>
                <a:latin typeface="Arial"/>
                <a:ea typeface="ＭＳ Ｐゴシック"/>
                <a:cs typeface="ＭＳ Ｐゴシック"/>
              </a:rPr>
              <a:t>application of that knowledge </a:t>
            </a:r>
            <a:r>
              <a:rPr kumimoji="0" lang="en-US" altLang="ja-JP" sz="2400" b="0" i="0" u="none" strike="noStrike" kern="1200" cap="none" spc="0" normalizeH="0" baseline="0" noProof="0" dirty="0">
                <a:ln>
                  <a:noFill/>
                </a:ln>
                <a:solidFill>
                  <a:srgbClr val="44546A"/>
                </a:solidFill>
                <a:effectLst/>
                <a:uLnTx/>
                <a:uFillTx/>
                <a:latin typeface="Arial"/>
                <a:ea typeface="ＭＳ Ｐゴシック"/>
                <a:cs typeface="ＭＳ Ｐゴシック"/>
              </a:rPr>
              <a:t>to enhance health, lengthen life, and reduce illness and disability.”</a:t>
            </a:r>
            <a:endParaRPr kumimoji="0" lang="en-US" sz="2400" b="0" i="0" u="none" strike="noStrike" kern="1200" cap="none" spc="0" normalizeH="0" baseline="0" noProof="0" dirty="0">
              <a:ln>
                <a:noFill/>
              </a:ln>
              <a:solidFill>
                <a:srgbClr val="44546A"/>
              </a:solidFill>
              <a:effectLst/>
              <a:uLnTx/>
              <a:uFillTx/>
              <a:latin typeface="Arial"/>
              <a:ea typeface="+mn-ea"/>
              <a:cs typeface="+mn-cs"/>
            </a:endParaRPr>
          </a:p>
        </p:txBody>
      </p:sp>
      <p:pic>
        <p:nvPicPr>
          <p:cNvPr id="879622" name="Picture 6" descr="patient NIH"/>
          <p:cNvPicPr>
            <a:picLocks noChangeAspect="1" noChangeArrowheads="1"/>
          </p:cNvPicPr>
          <p:nvPr/>
        </p:nvPicPr>
        <p:blipFill>
          <a:blip r:embed="rId4" cstate="print"/>
          <a:srcRect/>
          <a:stretch>
            <a:fillRect/>
          </a:stretch>
        </p:blipFill>
        <p:spPr bwMode="auto">
          <a:xfrm>
            <a:off x="876300" y="4267200"/>
            <a:ext cx="3028950" cy="1952625"/>
          </a:xfrm>
          <a:prstGeom prst="rect">
            <a:avLst/>
          </a:prstGeom>
          <a:noFill/>
          <a:ln w="9525">
            <a:solidFill>
              <a:schemeClr val="accent2">
                <a:lumMod val="75000"/>
              </a:schemeClr>
            </a:solidFill>
            <a:miter lim="800000"/>
            <a:headEnd/>
            <a:tailEnd/>
          </a:ln>
        </p:spPr>
      </p:pic>
      <p:sp>
        <p:nvSpPr>
          <p:cNvPr id="879623" name="Rectangle 7"/>
          <p:cNvSpPr>
            <a:spLocks noChangeArrowheads="1"/>
          </p:cNvSpPr>
          <p:nvPr/>
        </p:nvSpPr>
        <p:spPr bwMode="auto">
          <a:xfrm>
            <a:off x="7069138" y="2133600"/>
            <a:ext cx="436562"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a:ea typeface="ＭＳ Ｐゴシック"/>
                <a:cs typeface="ＭＳ Ｐゴシック"/>
              </a:rPr>
              <a:t>...</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4583" name="Rectangle 9"/>
          <p:cNvSpPr>
            <a:spLocks noGrp="1" noChangeArrowheads="1"/>
          </p:cNvSpPr>
          <p:nvPr>
            <p:ph type="title"/>
          </p:nvPr>
        </p:nvSpPr>
        <p:spPr>
          <a:xfrm>
            <a:off x="628650" y="586130"/>
            <a:ext cx="7886700" cy="1325563"/>
          </a:xfrm>
        </p:spPr>
        <p:txBody>
          <a:bodyPr/>
          <a:lstStyle/>
          <a:p>
            <a:pPr eaLnBrk="1" hangingPunct="1"/>
            <a:r>
              <a:rPr lang="en-US" altLang="ja-JP" dirty="0">
                <a:ea typeface="ＭＳ Ｐゴシック"/>
                <a:cs typeface="ＭＳ Ｐゴシック"/>
              </a:rPr>
              <a:t>The National Institutes of Health</a:t>
            </a:r>
            <a:br>
              <a:rPr lang="en-US" altLang="ja-JP" sz="3000" dirty="0">
                <a:ea typeface="ＭＳ Ｐゴシック"/>
                <a:cs typeface="ＭＳ Ｐゴシック"/>
              </a:rPr>
            </a:br>
            <a:r>
              <a:rPr lang="en-US" altLang="ja-JP" sz="2200" b="0" i="1" dirty="0">
                <a:ea typeface="ＭＳ Ｐゴシック"/>
                <a:cs typeface="ＭＳ Ｐゴシック"/>
              </a:rPr>
              <a:t>The Nation’s Steward of Medical, Behavioral, and Social Sciences Research </a:t>
            </a:r>
            <a:endParaRPr lang="en-US" sz="2200" b="0" i="1" dirty="0">
              <a:ea typeface="ＭＳ Ｐゴシック"/>
              <a:cs typeface="ＭＳ Ｐゴシック"/>
            </a:endParaRPr>
          </a:p>
        </p:txBody>
      </p:sp>
      <p:pic>
        <p:nvPicPr>
          <p:cNvPr id="9" name="Picture 8" descr="Researchers_NCI library.jpg"/>
          <p:cNvPicPr>
            <a:picLocks noChangeAspect="1"/>
          </p:cNvPicPr>
          <p:nvPr/>
        </p:nvPicPr>
        <p:blipFill>
          <a:blip r:embed="rId5" cstate="print"/>
          <a:srcRect t="6762" b="14211"/>
          <a:stretch>
            <a:fillRect/>
          </a:stretch>
        </p:blipFill>
        <p:spPr>
          <a:xfrm>
            <a:off x="5218113" y="4267200"/>
            <a:ext cx="3040062" cy="1957388"/>
          </a:xfrm>
          <a:prstGeom prst="rect">
            <a:avLst/>
          </a:prstGeom>
          <a:ln w="9525">
            <a:solidFill>
              <a:schemeClr val="accent2">
                <a:lumMod val="75000"/>
              </a:schemeClr>
            </a:solidFill>
          </a:ln>
        </p:spPr>
      </p:pic>
    </p:spTree>
    <p:extLst>
      <p:ext uri="{BB962C8B-B14F-4D97-AF65-F5344CB8AC3E}">
        <p14:creationId xmlns:p14="http://schemas.microsoft.com/office/powerpoint/2010/main" val="29197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79623"/>
                                        </p:tgtEl>
                                      </p:cBhvr>
                                    </p:animEffect>
                                    <p:set>
                                      <p:cBhvr>
                                        <p:cTn id="7" dur="1" fill="hold">
                                          <p:stCondLst>
                                            <p:cond delay="499"/>
                                          </p:stCondLst>
                                        </p:cTn>
                                        <p:tgtEl>
                                          <p:spTgt spid="8796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228600"/>
            <a:ext cx="9144000" cy="1676400"/>
          </a:xfrm>
          <a:prstGeom prst="rect">
            <a:avLst/>
          </a:prstGeom>
          <a:noFill/>
          <a:ln w="12700">
            <a:noFill/>
            <a:miter lim="800000"/>
            <a:headEnd/>
            <a:tailEnd/>
          </a:ln>
        </p:spPr>
        <p:txBody>
          <a:bodyPr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546A"/>
                </a:solidFill>
                <a:effectLst/>
                <a:uLnTx/>
                <a:uFillTx/>
                <a:latin typeface="Arial"/>
                <a:ea typeface="+mn-ea"/>
                <a:cs typeface="+mn-cs"/>
              </a:rPr>
              <a:t>National Institutes of Health</a:t>
            </a:r>
          </a:p>
        </p:txBody>
      </p:sp>
      <p:graphicFrame>
        <p:nvGraphicFramePr>
          <p:cNvPr id="2050" name="Object 3"/>
          <p:cNvGraphicFramePr>
            <a:graphicFrameLocks noChangeAspect="1"/>
          </p:cNvGraphicFramePr>
          <p:nvPr/>
        </p:nvGraphicFramePr>
        <p:xfrm>
          <a:off x="0" y="1752600"/>
          <a:ext cx="5638800" cy="5105400"/>
        </p:xfrm>
        <a:graphic>
          <a:graphicData uri="http://schemas.openxmlformats.org/presentationml/2006/ole">
            <mc:AlternateContent xmlns:mc="http://schemas.openxmlformats.org/markup-compatibility/2006">
              <mc:Choice xmlns:v="urn:schemas-microsoft-com:vml" Requires="v">
                <p:oleObj name="Clip" r:id="rId3" imgW="6085714" imgH="4571429" progId="">
                  <p:embed/>
                </p:oleObj>
              </mc:Choice>
              <mc:Fallback>
                <p:oleObj name="Clip" r:id="rId3" imgW="6085714" imgH="4571429" progId="">
                  <p:embed/>
                  <p:pic>
                    <p:nvPicPr>
                      <p:cNvPr id="205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5638800" cy="510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pic>
                </p:oleObj>
              </mc:Fallback>
            </mc:AlternateContent>
          </a:graphicData>
        </a:graphic>
      </p:graphicFrame>
      <p:sp>
        <p:nvSpPr>
          <p:cNvPr id="2052" name="Rectangle 4"/>
          <p:cNvSpPr>
            <a:spLocks noChangeArrowheads="1"/>
          </p:cNvSpPr>
          <p:nvPr/>
        </p:nvSpPr>
        <p:spPr bwMode="auto">
          <a:xfrm>
            <a:off x="5715001" y="1828800"/>
            <a:ext cx="2743200" cy="3962400"/>
          </a:xfrm>
          <a:prstGeom prst="rect">
            <a:avLst/>
          </a:prstGeom>
          <a:noFill/>
          <a:ln w="12700">
            <a:noFill/>
            <a:miter lim="800000"/>
            <a:headEnd/>
            <a:tailEnd/>
          </a:ln>
        </p:spPr>
        <p:txBody>
          <a:bodyPr lIns="90488" tIns="44450" rIns="90488" bIns="44450"/>
          <a:lstStyle/>
          <a:p>
            <a:pPr marL="0" marR="0" lvl="0" indent="0" algn="l" defTabSz="914400" rtl="0" eaLnBrk="0" fontAlgn="auto" latinLnBrk="0" hangingPunct="0">
              <a:lnSpc>
                <a:spcPct val="90000"/>
              </a:lnSpc>
              <a:spcBef>
                <a:spcPct val="20000"/>
              </a:spcBef>
              <a:spcAft>
                <a:spcPct val="20000"/>
              </a:spcAft>
              <a:buClr>
                <a:srgbClr val="5B9BD5"/>
              </a:buClr>
              <a:buSzTx/>
              <a:buFont typeface="Wingdings" pitchFamily="2" charset="2"/>
              <a:buNone/>
              <a:tabLst/>
              <a:defRPr/>
            </a:pPr>
            <a:r>
              <a:rPr kumimoji="1" lang="en-US" altLang="en-US" sz="2400" b="0" i="0" u="none" strike="noStrike" kern="1200" cap="none" spc="0" normalizeH="0" baseline="0" noProof="0" dirty="0">
                <a:ln>
                  <a:noFill/>
                </a:ln>
                <a:solidFill>
                  <a:srgbClr val="000000"/>
                </a:solidFill>
                <a:effectLst/>
                <a:uLnTx/>
                <a:uFillTx/>
                <a:latin typeface="Arial"/>
                <a:ea typeface="+mn-ea"/>
                <a:cs typeface="+mn-cs"/>
              </a:rPr>
              <a:t>World’s largest supporter of biomedical, behavioral, and social science research </a:t>
            </a:r>
            <a:br>
              <a:rPr kumimoji="1" lang="en-US" altLang="en-US" sz="2400" b="0" i="0" u="none" strike="noStrike" kern="1200" cap="none" spc="0" normalizeH="0" baseline="0" noProof="0" dirty="0">
                <a:ln>
                  <a:noFill/>
                </a:ln>
                <a:solidFill>
                  <a:srgbClr val="000000"/>
                </a:solidFill>
                <a:effectLst/>
                <a:uLnTx/>
                <a:uFillTx/>
                <a:latin typeface="Arial"/>
                <a:ea typeface="+mn-ea"/>
                <a:cs typeface="+mn-cs"/>
              </a:rPr>
            </a:br>
            <a:r>
              <a:rPr kumimoji="1" lang="en-US" altLang="en-US" sz="2400" b="0" i="0" u="none" strike="noStrike" kern="1200" cap="none" spc="0" normalizeH="0" baseline="0" noProof="0" dirty="0">
                <a:ln>
                  <a:noFill/>
                </a:ln>
                <a:solidFill>
                  <a:srgbClr val="000000"/>
                </a:solidFill>
                <a:effectLst/>
                <a:uLnTx/>
                <a:uFillTx/>
                <a:latin typeface="Arial"/>
                <a:ea typeface="+mn-ea"/>
                <a:cs typeface="+mn-cs"/>
              </a:rPr>
              <a:t>and training.</a:t>
            </a:r>
          </a:p>
          <a:p>
            <a:pPr marL="0" marR="0" lvl="0" indent="0" algn="l" defTabSz="914400" rtl="0" eaLnBrk="0" fontAlgn="auto" latinLnBrk="0" hangingPunct="0">
              <a:lnSpc>
                <a:spcPct val="90000"/>
              </a:lnSpc>
              <a:spcBef>
                <a:spcPct val="20000"/>
              </a:spcBef>
              <a:spcAft>
                <a:spcPct val="20000"/>
              </a:spcAft>
              <a:buClr>
                <a:srgbClr val="5B9BD5"/>
              </a:buClr>
              <a:buSzTx/>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auto" latinLnBrk="0" hangingPunct="0">
              <a:lnSpc>
                <a:spcPct val="90000"/>
              </a:lnSpc>
              <a:spcBef>
                <a:spcPct val="20000"/>
              </a:spcBef>
              <a:spcAft>
                <a:spcPct val="20000"/>
              </a:spcAft>
              <a:buClr>
                <a:srgbClr val="5B9BD5"/>
              </a:buClr>
              <a:buSzTx/>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~$49.1 Billion budget (FY2024)</a:t>
            </a:r>
          </a:p>
          <a:p>
            <a:pPr marL="0" marR="0" lvl="0" indent="0" algn="l" defTabSz="914400" rtl="0" eaLnBrk="0" fontAlgn="auto" latinLnBrk="0" hangingPunct="0">
              <a:lnSpc>
                <a:spcPct val="90000"/>
              </a:lnSpc>
              <a:spcBef>
                <a:spcPct val="20000"/>
              </a:spcBef>
              <a:spcAft>
                <a:spcPct val="20000"/>
              </a:spcAft>
              <a:buClr>
                <a:srgbClr val="5B9BD5"/>
              </a:buClr>
              <a:buSzTx/>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27 Institutes and Centers</a:t>
            </a:r>
          </a:p>
        </p:txBody>
      </p:sp>
    </p:spTree>
    <p:extLst>
      <p:ext uri="{BB962C8B-B14F-4D97-AF65-F5344CB8AC3E}">
        <p14:creationId xmlns:p14="http://schemas.microsoft.com/office/powerpoint/2010/main" val="10121150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5"/>
          <p:cNvSpPr txBox="1">
            <a:spLocks noGrp="1"/>
          </p:cNvSpPr>
          <p:nvPr/>
        </p:nvSpPr>
        <p:spPr bwMode="auto">
          <a:xfrm>
            <a:off x="7042152" y="6243638"/>
            <a:ext cx="19050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4" name="Rectangle 3"/>
          <p:cNvSpPr/>
          <p:nvPr/>
        </p:nvSpPr>
        <p:spPr>
          <a:xfrm>
            <a:off x="2352675" y="1314450"/>
            <a:ext cx="4867275" cy="76200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1" u="none" strike="noStrike" kern="1200" cap="none" spc="0" normalizeH="0" baseline="0" noProof="0">
              <a:ln>
                <a:noFill/>
              </a:ln>
              <a:solidFill>
                <a:prstClr val="white"/>
              </a:solidFill>
              <a:effectLst>
                <a:outerShdw blurRad="38100" dist="38100" dir="2700000" algn="tl">
                  <a:srgbClr val="000000"/>
                </a:outerShdw>
              </a:effectLst>
              <a:uLnTx/>
              <a:uFillTx/>
              <a:latin typeface="Arial" charset="0"/>
              <a:ea typeface="+mn-ea"/>
              <a:cs typeface="+mn-cs"/>
            </a:endParaRPr>
          </a:p>
        </p:txBody>
      </p:sp>
      <p:pic>
        <p:nvPicPr>
          <p:cNvPr id="7" name="Picture 12" descr="https://insider.nichd.nih.gov/services/communications/logos/PublishingImages/dhhs_white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418" y="5829898"/>
            <a:ext cx="438040" cy="438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nsider.nichd.nih.gov/services/communications/logos/PublishingImages/NIH_NICHD_Master_Logo_Wh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19" y="6485218"/>
            <a:ext cx="2419195" cy="358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8650" y="1195087"/>
            <a:ext cx="8098971" cy="3607141"/>
          </a:xfrm>
          <a:prstGeom prst="rect">
            <a:avLst/>
          </a:prstGeom>
        </p:spPr>
        <p:txBody>
          <a:bodyPr wrap="square" anchor="ctr" anchorCtr="0">
            <a:spAutoFit/>
          </a:bodyPr>
          <a:lstStyle/>
          <a:p>
            <a:pPr marL="342900" marR="0" lvl="0" indent="-342900" algn="l" defTabSz="914400" rtl="0" eaLnBrk="0" fontAlgn="base" latinLnBrk="0" hangingPunct="0">
              <a:lnSpc>
                <a:spcPct val="100000"/>
              </a:lnSpc>
              <a:spcBef>
                <a:spcPct val="20000"/>
              </a:spcBef>
              <a:spcAft>
                <a:spcPct val="30000"/>
              </a:spcAft>
              <a:buClr>
                <a:srgbClr val="FFD700"/>
              </a:buClr>
              <a:buSzPct val="125000"/>
              <a:buFont typeface="Myriad Web"/>
              <a:buChar char="•"/>
              <a:tabLst/>
              <a:defRPr/>
            </a:pPr>
            <a:endParaRPr kumimoji="0" lang="en-US" sz="2800" b="0" i="0" u="none" strike="noStrike" kern="0" cap="none" spc="0" normalizeH="0" baseline="0" noProof="0" dirty="0">
              <a:ln>
                <a:noFill/>
              </a:ln>
              <a:solidFill>
                <a:srgbClr val="0070C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30000"/>
              </a:spcAft>
              <a:buClr>
                <a:srgbClr val="FFD700"/>
              </a:buClr>
              <a:buSzPct val="125000"/>
              <a:buFont typeface="Myriad Web"/>
              <a:buChar char="•"/>
              <a:tabLst/>
              <a:defRPr/>
            </a:pPr>
            <a:r>
              <a:rPr kumimoji="0" lang="en-US" sz="2800" b="0" i="0" u="none" strike="noStrike" kern="0" cap="none" spc="0" normalizeH="0" baseline="0" noProof="0" dirty="0">
                <a:ln>
                  <a:noFill/>
                </a:ln>
                <a:solidFill>
                  <a:srgbClr val="0070C0"/>
                </a:solidFill>
                <a:effectLst/>
                <a:uLnTx/>
                <a:uFillTx/>
                <a:latin typeface="Arial"/>
                <a:ea typeface="+mn-ea"/>
                <a:cs typeface="+mn-cs"/>
              </a:rPr>
              <a:t>Lead research and training to understand human development, improve reproductive health, enhance the lives of children and adolescents, and optimize abilities for all.</a:t>
            </a:r>
          </a:p>
          <a:p>
            <a:pPr marL="0" marR="0" lvl="0" indent="0" algn="l" defTabSz="914400" rtl="0" eaLnBrk="0" fontAlgn="base" latinLnBrk="0" hangingPunct="0">
              <a:lnSpc>
                <a:spcPct val="100000"/>
              </a:lnSpc>
              <a:spcBef>
                <a:spcPct val="20000"/>
              </a:spcBef>
              <a:spcAft>
                <a:spcPct val="30000"/>
              </a:spcAft>
              <a:buClr>
                <a:srgbClr val="FFD700"/>
              </a:buClr>
              <a:buSzPct val="125000"/>
              <a:buFontTx/>
              <a:buNone/>
              <a:tabLst/>
              <a:defRPr/>
            </a:pPr>
            <a:endParaRPr kumimoji="0" lang="en-US" sz="2800" b="0" i="0" u="none" strike="noStrike" kern="0" cap="none" spc="0" normalizeH="0" baseline="0" noProof="0" dirty="0">
              <a:ln>
                <a:noFill/>
              </a:ln>
              <a:solidFill>
                <a:srgbClr val="0070C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30000"/>
              </a:spcAft>
              <a:buClr>
                <a:srgbClr val="FFD700"/>
              </a:buClr>
              <a:buSzPct val="125000"/>
              <a:buFontTx/>
              <a:buNone/>
              <a:tabLst/>
              <a:defRPr/>
            </a:pPr>
            <a:r>
              <a:rPr kumimoji="0" lang="en-US" sz="2000" b="0" i="0" u="none" strike="noStrike" kern="0" cap="none" spc="0" normalizeH="0" baseline="0" noProof="0" dirty="0">
                <a:ln>
                  <a:noFill/>
                </a:ln>
                <a:solidFill>
                  <a:srgbClr val="0070C0"/>
                </a:solidFill>
                <a:effectLst/>
                <a:uLnTx/>
                <a:uFillTx/>
                <a:latin typeface="Arial"/>
                <a:ea typeface="+mn-ea"/>
                <a:cs typeface="+mn-cs"/>
              </a:rPr>
              <a:t>“Healthy pregnancies. Healthy children. Healthy and optimal lives.”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020" y="622300"/>
            <a:ext cx="552291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dirty="0"/>
              <a:t>NICHD Mission Statement</a:t>
            </a:r>
          </a:p>
        </p:txBody>
      </p:sp>
    </p:spTree>
    <p:extLst>
      <p:ext uri="{BB962C8B-B14F-4D97-AF65-F5344CB8AC3E}">
        <p14:creationId xmlns:p14="http://schemas.microsoft.com/office/powerpoint/2010/main" val="365763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1"/>
            <a:ext cx="8382000" cy="657496"/>
          </a:xfrm>
        </p:spPr>
        <p:txBody>
          <a:bodyPr>
            <a:noAutofit/>
          </a:bodyPr>
          <a:lstStyle/>
          <a:p>
            <a:r>
              <a:rPr lang="en-US" sz="3800" dirty="0"/>
              <a:t>NICHD Branches with SRA Interests</a:t>
            </a:r>
          </a:p>
        </p:txBody>
      </p:sp>
      <p:sp>
        <p:nvSpPr>
          <p:cNvPr id="3" name="TextBox 2"/>
          <p:cNvSpPr txBox="1"/>
          <p:nvPr/>
        </p:nvSpPr>
        <p:spPr>
          <a:xfrm>
            <a:off x="431532" y="1846508"/>
            <a:ext cx="8788668" cy="46474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a:ea typeface="+mn-ea"/>
                <a:cs typeface="+mn-cs"/>
              </a:rPr>
              <a:t>Population Dynamics Branch (PDB</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br>
              <a:rPr kumimoji="0" lang="en-US" sz="2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hlinkClick r:id="rId3"/>
              </a:rPr>
              <a:t>https://www.nichd.nih.gov/about/org/der/branches/pdb</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a:ea typeface="+mn-ea"/>
                <a:cs typeface="+mn-cs"/>
              </a:rPr>
              <a:t>Intellectual &amp; Developmental Disabilities Branch (IDDB)</a:t>
            </a:r>
            <a:br>
              <a:rPr kumimoji="0" lang="en-US" sz="24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hlinkClick r:id="rId4"/>
              </a:rPr>
              <a:t>https://www.nichd.nih.gov/about/org/d</a:t>
            </a:r>
            <a:r>
              <a:rPr kumimoji="0" lang="en-US" sz="1400" b="0" i="0" u="none" strike="noStrike" kern="1200" cap="none" spc="0" normalizeH="0" baseline="0" noProof="0" dirty="0">
                <a:ln>
                  <a:noFill/>
                </a:ln>
                <a:solidFill>
                  <a:srgbClr val="000000"/>
                </a:solidFill>
                <a:effectLst/>
                <a:uLnTx/>
                <a:uFillTx/>
                <a:latin typeface="Arial"/>
                <a:ea typeface="+mn-ea"/>
                <a:cs typeface="+mn-cs"/>
                <a:hlinkClick r:id="rId4"/>
              </a:rPr>
              <a:t>er/branches/iddb/Pages/overview.aspx</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a:ea typeface="+mn-ea"/>
                <a:cs typeface="+mn-cs"/>
              </a:rPr>
              <a:t>Pediatric Growth and Nutrition Branch (PGNB)</a:t>
            </a:r>
            <a:br>
              <a:rPr kumimoji="0" lang="en-US" sz="24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hlinkClick r:id="rId5"/>
              </a:rPr>
              <a:t>https://www.nichd.nih.gov/about/org/der/branches/pgnb/Pages/overview.aspx</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a:ea typeface="+mn-ea"/>
                <a:cs typeface="+mn-cs"/>
              </a:rPr>
              <a:t>Pediatric Trauma &amp; Critical Illness Branch (PTCIB</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br>
              <a:rPr kumimoji="0" lang="en-US" sz="24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hlinkClick r:id="rId6">
                  <a:extLst>
                    <a:ext uri="{A12FA001-AC4F-418D-AE19-62706E023703}">
                      <ahyp:hlinkClr xmlns:ahyp="http://schemas.microsoft.com/office/drawing/2018/hyperlinkcolor" val="tx"/>
                    </a:ext>
                  </a:extLst>
                </a:hlinkClick>
              </a:rPr>
              <a:t>https://www.nichd.nih.gov/about/org/der/branches/ptcib/Pages/overview.aspx</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National Center for Medical Rehabilitation Research (NCMRR)</a:t>
            </a:r>
            <a:br>
              <a:rPr kumimoji="0" lang="en-US" sz="24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hlinkClick r:id="rId7"/>
              </a:rPr>
              <a:t>https://www.nichd.nih.gov/about/org/ncmrr/Pages/overview.aspx</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465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963A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46D9DF-E672-49F6-9411-D212D13AB96E}"/>
              </a:ext>
            </a:extLst>
          </p:cNvPr>
          <p:cNvSpPr/>
          <p:nvPr/>
        </p:nvSpPr>
        <p:spPr>
          <a:xfrm>
            <a:off x="0" y="5387192"/>
            <a:ext cx="9144000" cy="68580"/>
          </a:xfrm>
          <a:prstGeom prst="rect">
            <a:avLst/>
          </a:prstGeom>
          <a:solidFill>
            <a:srgbClr val="B2D2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C241FFAD-7540-4313-A47B-CB99E8340ACE}"/>
              </a:ext>
            </a:extLst>
          </p:cNvPr>
          <p:cNvSpPr/>
          <p:nvPr/>
        </p:nvSpPr>
        <p:spPr>
          <a:xfrm>
            <a:off x="0" y="4683767"/>
            <a:ext cx="9144000" cy="68580"/>
          </a:xfrm>
          <a:prstGeom prst="rect">
            <a:avLst/>
          </a:prstGeom>
          <a:solidFill>
            <a:srgbClr val="B2D2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BDFC547D-2649-467D-AE83-317335C11453}"/>
              </a:ext>
            </a:extLst>
          </p:cNvPr>
          <p:cNvPicPr>
            <a:picLocks noChangeAspect="1"/>
          </p:cNvPicPr>
          <p:nvPr/>
        </p:nvPicPr>
        <p:blipFill>
          <a:blip r:embed="rId2"/>
          <a:stretch>
            <a:fillRect/>
          </a:stretch>
        </p:blipFill>
        <p:spPr>
          <a:xfrm>
            <a:off x="2347" y="4743488"/>
            <a:ext cx="1408055" cy="644652"/>
          </a:xfrm>
          <a:prstGeom prst="rect">
            <a:avLst/>
          </a:prstGeom>
        </p:spPr>
      </p:pic>
      <p:pic>
        <p:nvPicPr>
          <p:cNvPr id="7" name="Picture 6">
            <a:extLst>
              <a:ext uri="{FF2B5EF4-FFF2-40B4-BE49-F238E27FC236}">
                <a16:creationId xmlns:a16="http://schemas.microsoft.com/office/drawing/2014/main" id="{E7CEDDCB-2FD4-4839-8B01-307915F66FC6}"/>
              </a:ext>
            </a:extLst>
          </p:cNvPr>
          <p:cNvPicPr>
            <a:picLocks noChangeAspect="1"/>
          </p:cNvPicPr>
          <p:nvPr/>
        </p:nvPicPr>
        <p:blipFill>
          <a:blip r:embed="rId3"/>
          <a:stretch>
            <a:fillRect/>
          </a:stretch>
        </p:blipFill>
        <p:spPr>
          <a:xfrm>
            <a:off x="1407982" y="4744644"/>
            <a:ext cx="1289303" cy="644652"/>
          </a:xfrm>
          <a:prstGeom prst="rect">
            <a:avLst/>
          </a:prstGeom>
        </p:spPr>
      </p:pic>
      <p:pic>
        <p:nvPicPr>
          <p:cNvPr id="8" name="Picture 7">
            <a:extLst>
              <a:ext uri="{FF2B5EF4-FFF2-40B4-BE49-F238E27FC236}">
                <a16:creationId xmlns:a16="http://schemas.microsoft.com/office/drawing/2014/main" id="{2EB819D0-A011-4476-826F-02B55BEB7F2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32035" y="4744613"/>
            <a:ext cx="1151411" cy="644652"/>
          </a:xfrm>
          <a:prstGeom prst="rect">
            <a:avLst/>
          </a:prstGeom>
        </p:spPr>
      </p:pic>
      <p:pic>
        <p:nvPicPr>
          <p:cNvPr id="9" name="Picture 8">
            <a:extLst>
              <a:ext uri="{FF2B5EF4-FFF2-40B4-BE49-F238E27FC236}">
                <a16:creationId xmlns:a16="http://schemas.microsoft.com/office/drawing/2014/main" id="{1F1A546F-0034-45BA-A678-65C1216A5F7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82346" y="4742549"/>
            <a:ext cx="982703" cy="644652"/>
          </a:xfrm>
          <a:prstGeom prst="rect">
            <a:avLst/>
          </a:prstGeom>
        </p:spPr>
      </p:pic>
      <p:pic>
        <p:nvPicPr>
          <p:cNvPr id="10" name="Picture 9">
            <a:extLst>
              <a:ext uri="{FF2B5EF4-FFF2-40B4-BE49-F238E27FC236}">
                <a16:creationId xmlns:a16="http://schemas.microsoft.com/office/drawing/2014/main" id="{B301BBCF-9512-48B0-9DEF-B4AE98A0D06B}"/>
              </a:ext>
            </a:extLst>
          </p:cNvPr>
          <p:cNvPicPr>
            <a:picLocks noChangeAspect="1"/>
          </p:cNvPicPr>
          <p:nvPr/>
        </p:nvPicPr>
        <p:blipFill>
          <a:blip r:embed="rId6"/>
          <a:stretch>
            <a:fillRect/>
          </a:stretch>
        </p:blipFill>
        <p:spPr>
          <a:xfrm>
            <a:off x="6661367" y="4742891"/>
            <a:ext cx="1226025" cy="644652"/>
          </a:xfrm>
          <a:prstGeom prst="rect">
            <a:avLst/>
          </a:prstGeom>
        </p:spPr>
      </p:pic>
      <p:pic>
        <p:nvPicPr>
          <p:cNvPr id="11" name="Picture 10">
            <a:extLst>
              <a:ext uri="{FF2B5EF4-FFF2-40B4-BE49-F238E27FC236}">
                <a16:creationId xmlns:a16="http://schemas.microsoft.com/office/drawing/2014/main" id="{209C425B-E893-40C2-BBEB-F2BB0E2BD91F}"/>
              </a:ext>
            </a:extLst>
          </p:cNvPr>
          <p:cNvPicPr>
            <a:picLocks noChangeAspect="1"/>
          </p:cNvPicPr>
          <p:nvPr/>
        </p:nvPicPr>
        <p:blipFill>
          <a:blip r:embed="rId7"/>
          <a:stretch>
            <a:fillRect/>
          </a:stretch>
        </p:blipFill>
        <p:spPr>
          <a:xfrm>
            <a:off x="7888992" y="4743491"/>
            <a:ext cx="1257272" cy="644652"/>
          </a:xfrm>
          <a:prstGeom prst="rect">
            <a:avLst/>
          </a:prstGeom>
        </p:spPr>
      </p:pic>
      <p:pic>
        <p:nvPicPr>
          <p:cNvPr id="12" name="Picture 11">
            <a:extLst>
              <a:ext uri="{FF2B5EF4-FFF2-40B4-BE49-F238E27FC236}">
                <a16:creationId xmlns:a16="http://schemas.microsoft.com/office/drawing/2014/main" id="{DD7D44E6-2CCF-44EB-B6D7-5AA217F30848}"/>
              </a:ext>
            </a:extLst>
          </p:cNvPr>
          <p:cNvPicPr>
            <a:picLocks noChangeAspect="1"/>
          </p:cNvPicPr>
          <p:nvPr/>
        </p:nvPicPr>
        <p:blipFill>
          <a:blip r:embed="rId8"/>
          <a:stretch>
            <a:fillRect/>
          </a:stretch>
        </p:blipFill>
        <p:spPr>
          <a:xfrm>
            <a:off x="2696374" y="4744612"/>
            <a:ext cx="1837016" cy="644652"/>
          </a:xfrm>
          <a:prstGeom prst="rect">
            <a:avLst/>
          </a:prstGeom>
        </p:spPr>
      </p:pic>
      <p:sp>
        <p:nvSpPr>
          <p:cNvPr id="13" name="Rectangle 12">
            <a:extLst>
              <a:ext uri="{FF2B5EF4-FFF2-40B4-BE49-F238E27FC236}">
                <a16:creationId xmlns:a16="http://schemas.microsoft.com/office/drawing/2014/main" id="{2853DC74-18E3-4C2C-9765-34B7100006EC}"/>
              </a:ext>
            </a:extLst>
          </p:cNvPr>
          <p:cNvSpPr/>
          <p:nvPr/>
        </p:nvSpPr>
        <p:spPr>
          <a:xfrm>
            <a:off x="0" y="5448236"/>
            <a:ext cx="9144000" cy="562356"/>
          </a:xfrm>
          <a:prstGeom prst="rect">
            <a:avLst/>
          </a:prstGeom>
          <a:solidFill>
            <a:srgbClr val="002A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4" name="Straight Connector 13">
            <a:extLst>
              <a:ext uri="{FF2B5EF4-FFF2-40B4-BE49-F238E27FC236}">
                <a16:creationId xmlns:a16="http://schemas.microsoft.com/office/drawing/2014/main" id="{41656080-6B37-4163-AA27-81216792DE72}"/>
              </a:ext>
            </a:extLst>
          </p:cNvPr>
          <p:cNvCxnSpPr>
            <a:cxnSpLocks/>
          </p:cNvCxnSpPr>
          <p:nvPr/>
        </p:nvCxnSpPr>
        <p:spPr>
          <a:xfrm flipH="1">
            <a:off x="2472168" y="2207879"/>
            <a:ext cx="638608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154E9F-4D59-4D2D-824C-AA1669CD4AB8}"/>
              </a:ext>
            </a:extLst>
          </p:cNvPr>
          <p:cNvSpPr txBox="1"/>
          <p:nvPr/>
        </p:nvSpPr>
        <p:spPr>
          <a:xfrm>
            <a:off x="2396065" y="1268785"/>
            <a:ext cx="6455653" cy="923330"/>
          </a:xfrm>
          <a:prstGeom prst="rect">
            <a:avLst/>
          </a:prstGeom>
          <a:noFill/>
        </p:spPr>
        <p:txBody>
          <a:bodyPr wrap="square" rtlCol="0">
            <a:spAutoFit/>
          </a:bodyPr>
          <a:lstStyle/>
          <a:p>
            <a:pPr defTabSz="685800"/>
            <a:r>
              <a:rPr lang="en-US" sz="1350" b="1" kern="0" spc="60" dirty="0">
                <a:solidFill>
                  <a:srgbClr val="B2D232"/>
                </a:solidFill>
                <a:latin typeface="Arial" panose="020B0604020202020204" pitchFamily="34" charset="0"/>
                <a:cs typeface="Arial" panose="020B0604020202020204" pitchFamily="34" charset="0"/>
              </a:rPr>
              <a:t>Society for Research on Adolescence</a:t>
            </a:r>
          </a:p>
          <a:p>
            <a:pPr defTabSz="685800"/>
            <a:r>
              <a:rPr lang="en-US" sz="1350" b="1" kern="0" spc="60" dirty="0">
                <a:solidFill>
                  <a:srgbClr val="B2D232"/>
                </a:solidFill>
                <a:latin typeface="Arial" panose="020B0604020202020204" pitchFamily="34" charset="0"/>
                <a:cs typeface="Arial" panose="020B0604020202020204" pitchFamily="34" charset="0"/>
              </a:rPr>
              <a:t>2024 Annual Meeting</a:t>
            </a:r>
          </a:p>
          <a:p>
            <a:pPr defTabSz="685800"/>
            <a:r>
              <a:rPr lang="en-US" sz="1350" b="1" kern="0" spc="60" dirty="0">
                <a:solidFill>
                  <a:srgbClr val="B2D232"/>
                </a:solidFill>
                <a:latin typeface="Arial" panose="020B0604020202020204" pitchFamily="34" charset="0"/>
                <a:cs typeface="Arial" panose="020B0604020202020204" pitchFamily="34" charset="0"/>
              </a:rPr>
              <a:t>Chicago, Illinois</a:t>
            </a:r>
          </a:p>
          <a:p>
            <a:pPr defTabSz="685800"/>
            <a:r>
              <a:rPr lang="en-US" sz="1350" b="1" kern="0" spc="60" dirty="0">
                <a:solidFill>
                  <a:srgbClr val="B2D232"/>
                </a:solidFill>
                <a:latin typeface="Arial" panose="020B0604020202020204" pitchFamily="34" charset="0"/>
                <a:cs typeface="Arial" panose="020B0604020202020204" pitchFamily="34" charset="0"/>
              </a:rPr>
              <a:t>Friday, April 19</a:t>
            </a:r>
          </a:p>
        </p:txBody>
      </p:sp>
      <p:sp>
        <p:nvSpPr>
          <p:cNvPr id="16" name="TextBox 15">
            <a:extLst>
              <a:ext uri="{FF2B5EF4-FFF2-40B4-BE49-F238E27FC236}">
                <a16:creationId xmlns:a16="http://schemas.microsoft.com/office/drawing/2014/main" id="{642BCF3B-0036-44C4-BAE0-F766D795EF17}"/>
              </a:ext>
            </a:extLst>
          </p:cNvPr>
          <p:cNvSpPr txBox="1"/>
          <p:nvPr/>
        </p:nvSpPr>
        <p:spPr>
          <a:xfrm>
            <a:off x="2402597" y="2335310"/>
            <a:ext cx="6348035" cy="1454244"/>
          </a:xfrm>
          <a:prstGeom prst="rect">
            <a:avLst/>
          </a:prstGeom>
          <a:noFill/>
        </p:spPr>
        <p:txBody>
          <a:bodyPr wrap="square" lIns="68580" tIns="34290" rIns="68580" bIns="34290" rtlCol="0" anchor="t">
            <a:spAutoFit/>
          </a:bodyPr>
          <a:lstStyle/>
          <a:p>
            <a:pPr defTabSz="685800"/>
            <a:r>
              <a:rPr lang="en-US" sz="3000" spc="38" dirty="0">
                <a:solidFill>
                  <a:prstClr val="white"/>
                </a:solidFill>
                <a:latin typeface="Arial" panose="020B0604020202020204" pitchFamily="34" charset="0"/>
                <a:cs typeface="Arial" panose="020B0604020202020204" pitchFamily="34" charset="0"/>
              </a:rPr>
              <a:t>NIH </a:t>
            </a:r>
            <a:r>
              <a:rPr lang="en-US" sz="3000" spc="38" dirty="0" err="1">
                <a:solidFill>
                  <a:prstClr val="white"/>
                </a:solidFill>
                <a:latin typeface="Arial" panose="020B0604020202020204" pitchFamily="34" charset="0"/>
                <a:cs typeface="Arial" panose="020B0604020202020204" pitchFamily="34" charset="0"/>
              </a:rPr>
              <a:t>SuRE</a:t>
            </a:r>
            <a:r>
              <a:rPr lang="en-US" sz="3000" spc="38" dirty="0">
                <a:solidFill>
                  <a:prstClr val="white"/>
                </a:solidFill>
                <a:latin typeface="Arial" panose="020B0604020202020204" pitchFamily="34" charset="0"/>
                <a:cs typeface="Arial" panose="020B0604020202020204" pitchFamily="34" charset="0"/>
              </a:rPr>
              <a:t> Program &amp; Support </a:t>
            </a:r>
          </a:p>
          <a:p>
            <a:pPr defTabSz="685800"/>
            <a:r>
              <a:rPr lang="en-US" sz="3000" spc="38" dirty="0">
                <a:solidFill>
                  <a:prstClr val="white"/>
                </a:solidFill>
                <a:latin typeface="Arial" panose="020B0604020202020204" pitchFamily="34" charset="0"/>
                <a:cs typeface="Arial" panose="020B0604020202020204" pitchFamily="34" charset="0"/>
              </a:rPr>
              <a:t>via the University of Kentucky </a:t>
            </a:r>
            <a:r>
              <a:rPr lang="en-US" sz="3000" spc="38" dirty="0" err="1">
                <a:solidFill>
                  <a:prstClr val="white"/>
                </a:solidFill>
                <a:latin typeface="Arial" panose="020B0604020202020204" pitchFamily="34" charset="0"/>
                <a:cs typeface="Arial" panose="020B0604020202020204" pitchFamily="34" charset="0"/>
              </a:rPr>
              <a:t>SuRE</a:t>
            </a:r>
            <a:r>
              <a:rPr lang="en-US" sz="3000" spc="38" dirty="0">
                <a:solidFill>
                  <a:prstClr val="white"/>
                </a:solidFill>
                <a:latin typeface="Arial" panose="020B0604020202020204" pitchFamily="34" charset="0"/>
                <a:cs typeface="Arial" panose="020B0604020202020204" pitchFamily="34" charset="0"/>
              </a:rPr>
              <a:t> Resource Center</a:t>
            </a:r>
          </a:p>
        </p:txBody>
      </p:sp>
      <p:sp>
        <p:nvSpPr>
          <p:cNvPr id="17" name="Rectangle 16">
            <a:extLst>
              <a:ext uri="{FF2B5EF4-FFF2-40B4-BE49-F238E27FC236}">
                <a16:creationId xmlns:a16="http://schemas.microsoft.com/office/drawing/2014/main" id="{F9F91347-C4BC-4A62-9B5C-881164B6072A}"/>
              </a:ext>
            </a:extLst>
          </p:cNvPr>
          <p:cNvSpPr/>
          <p:nvPr/>
        </p:nvSpPr>
        <p:spPr>
          <a:xfrm>
            <a:off x="2402597" y="3928377"/>
            <a:ext cx="4572000" cy="715581"/>
          </a:xfrm>
          <a:prstGeom prst="rect">
            <a:avLst/>
          </a:prstGeom>
        </p:spPr>
        <p:txBody>
          <a:bodyPr>
            <a:spAutoFit/>
          </a:bodyPr>
          <a:lstStyle/>
          <a:p>
            <a:pPr defTabSz="685800"/>
            <a:r>
              <a:rPr lang="en-US" sz="1350" dirty="0">
                <a:solidFill>
                  <a:prstClr val="white"/>
                </a:solidFill>
                <a:latin typeface="Arial" panose="020B0604020202020204" pitchFamily="34" charset="0"/>
                <a:cs typeface="Arial" panose="020B0604020202020204" pitchFamily="34" charset="0"/>
              </a:rPr>
              <a:t>Brett Spear, PhD</a:t>
            </a:r>
          </a:p>
          <a:p>
            <a:pPr defTabSz="685800"/>
            <a:r>
              <a:rPr lang="en-US" sz="1350" dirty="0">
                <a:solidFill>
                  <a:prstClr val="white"/>
                </a:solidFill>
                <a:latin typeface="Arial" panose="020B0604020202020204" pitchFamily="34" charset="0"/>
                <a:cs typeface="Arial" panose="020B0604020202020204" pitchFamily="34" charset="0"/>
              </a:rPr>
              <a:t>Co-Director, </a:t>
            </a:r>
            <a:r>
              <a:rPr lang="en-US" sz="1350" dirty="0" err="1">
                <a:solidFill>
                  <a:prstClr val="white"/>
                </a:solidFill>
                <a:latin typeface="Arial" panose="020B0604020202020204" pitchFamily="34" charset="0"/>
                <a:cs typeface="Arial" panose="020B0604020202020204" pitchFamily="34" charset="0"/>
              </a:rPr>
              <a:t>SuRE</a:t>
            </a:r>
            <a:r>
              <a:rPr lang="en-US" sz="1350" dirty="0">
                <a:solidFill>
                  <a:prstClr val="white"/>
                </a:solidFill>
                <a:latin typeface="Arial" panose="020B0604020202020204" pitchFamily="34" charset="0"/>
                <a:cs typeface="Arial" panose="020B0604020202020204" pitchFamily="34" charset="0"/>
              </a:rPr>
              <a:t> Resource Center</a:t>
            </a:r>
          </a:p>
          <a:p>
            <a:pPr defTabSz="685800"/>
            <a:r>
              <a:rPr lang="en-US" sz="1350" dirty="0">
                <a:solidFill>
                  <a:prstClr val="white"/>
                </a:solidFill>
                <a:latin typeface="Arial" panose="020B0604020202020204" pitchFamily="34" charset="0"/>
                <a:cs typeface="Arial" panose="020B0604020202020204" pitchFamily="34" charset="0"/>
              </a:rPr>
              <a:t>University of Kentucky College of Medicine</a:t>
            </a:r>
          </a:p>
        </p:txBody>
      </p:sp>
      <p:sp>
        <p:nvSpPr>
          <p:cNvPr id="18" name="Rectangle 17">
            <a:extLst>
              <a:ext uri="{FF2B5EF4-FFF2-40B4-BE49-F238E27FC236}">
                <a16:creationId xmlns:a16="http://schemas.microsoft.com/office/drawing/2014/main" id="{E1F0AF21-7AB8-4CAE-9FE0-00576C6AE567}"/>
              </a:ext>
            </a:extLst>
          </p:cNvPr>
          <p:cNvSpPr/>
          <p:nvPr/>
        </p:nvSpPr>
        <p:spPr>
          <a:xfrm>
            <a:off x="128588" y="5579591"/>
            <a:ext cx="8889286" cy="300082"/>
          </a:xfrm>
          <a:prstGeom prst="rect">
            <a:avLst/>
          </a:prstGeom>
        </p:spPr>
        <p:txBody>
          <a:bodyPr wrap="square">
            <a:spAutoFit/>
          </a:bodyPr>
          <a:lstStyle/>
          <a:p>
            <a:pPr algn="ctr" defTabSz="685800"/>
            <a:r>
              <a:rPr lang="en-US" sz="675" dirty="0">
                <a:solidFill>
                  <a:prstClr val="white"/>
                </a:solidFill>
                <a:latin typeface="Arial" panose="020B0604020202020204" pitchFamily="34" charset="0"/>
                <a:cs typeface="Arial" panose="020B0604020202020204" pitchFamily="34" charset="0"/>
              </a:rPr>
              <a:t>Funding for this presentation was made possible by U24 GM146576 from NIGMS. The views expressed by speakers do not necessarily reflect the official policies of the Department of Health and Human Services; nor does mention by trade names, commercial practices, or organizations imply endorsement by the U.S. Government.</a:t>
            </a:r>
          </a:p>
        </p:txBody>
      </p:sp>
      <p:pic>
        <p:nvPicPr>
          <p:cNvPr id="19" name="Picture 18" descr="Text&#10;&#10;Description automatically generated with low confidence">
            <a:extLst>
              <a:ext uri="{FF2B5EF4-FFF2-40B4-BE49-F238E27FC236}">
                <a16:creationId xmlns:a16="http://schemas.microsoft.com/office/drawing/2014/main" id="{87A50AD8-6EA3-45C5-B4F1-3E4CBD2621D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90616" y="1087208"/>
            <a:ext cx="1167634" cy="342900"/>
          </a:xfrm>
          <a:prstGeom prst="rect">
            <a:avLst/>
          </a:prstGeom>
          <a:ln>
            <a:noFill/>
          </a:ln>
        </p:spPr>
      </p:pic>
    </p:spTree>
    <p:extLst>
      <p:ext uri="{BB962C8B-B14F-4D97-AF65-F5344CB8AC3E}">
        <p14:creationId xmlns:p14="http://schemas.microsoft.com/office/powerpoint/2010/main" val="3090214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56FA5-D1AB-4C8E-9807-F4021A463ADF}"/>
              </a:ext>
            </a:extLst>
          </p:cNvPr>
          <p:cNvPicPr>
            <a:picLocks noChangeAspect="1"/>
          </p:cNvPicPr>
          <p:nvPr/>
        </p:nvPicPr>
        <p:blipFill>
          <a:blip r:embed="rId2"/>
          <a:stretch>
            <a:fillRect/>
          </a:stretch>
        </p:blipFill>
        <p:spPr>
          <a:xfrm>
            <a:off x="0" y="857250"/>
            <a:ext cx="2876037" cy="5139374"/>
          </a:xfrm>
          <a:prstGeom prst="rect">
            <a:avLst/>
          </a:prstGeom>
        </p:spPr>
      </p:pic>
      <p:sp>
        <p:nvSpPr>
          <p:cNvPr id="4" name="TextBox 3">
            <a:extLst>
              <a:ext uri="{FF2B5EF4-FFF2-40B4-BE49-F238E27FC236}">
                <a16:creationId xmlns:a16="http://schemas.microsoft.com/office/drawing/2014/main" id="{0402B40C-4B57-43E0-8905-C092A34BC1C0}"/>
              </a:ext>
            </a:extLst>
          </p:cNvPr>
          <p:cNvSpPr txBox="1"/>
          <p:nvPr/>
        </p:nvSpPr>
        <p:spPr>
          <a:xfrm>
            <a:off x="3138006" y="747899"/>
            <a:ext cx="5417820" cy="3000821"/>
          </a:xfrm>
          <a:prstGeom prst="rect">
            <a:avLst/>
          </a:prstGeom>
          <a:noFill/>
          <a:ln>
            <a:noFill/>
          </a:ln>
        </p:spPr>
        <p:txBody>
          <a:bodyPr wrap="square" rtlCol="0">
            <a:spAutoFit/>
          </a:bodyPr>
          <a:lstStyle/>
          <a:p>
            <a:pPr defTabSz="685800"/>
            <a:endParaRPr lang="en-US" sz="1500" dirty="0">
              <a:solidFill>
                <a:srgbClr val="002A5C"/>
              </a:solidFill>
              <a:latin typeface="Arial" panose="020B0604020202020204" pitchFamily="34" charset="0"/>
              <a:cs typeface="Arial" panose="020B0604020202020204" pitchFamily="34" charset="0"/>
            </a:endParaRPr>
          </a:p>
          <a:p>
            <a:pPr marL="89297" defTabSz="685800"/>
            <a:r>
              <a:rPr lang="en-US" sz="3600" b="1" dirty="0">
                <a:solidFill>
                  <a:srgbClr val="002A5C"/>
                </a:solidFill>
                <a:latin typeface="Arial Black" panose="020B0A04020102020204" pitchFamily="34" charset="0"/>
                <a:cs typeface="Arial" panose="020B0604020202020204" pitchFamily="34" charset="0"/>
              </a:rPr>
              <a:t>R16 Grants</a:t>
            </a:r>
          </a:p>
          <a:p>
            <a:pPr marL="89297" defTabSz="685800"/>
            <a:endParaRPr lang="en-US" sz="1200" dirty="0">
              <a:solidFill>
                <a:srgbClr val="002A5C"/>
              </a:solidFill>
              <a:latin typeface="Arial" panose="020B0604020202020204" pitchFamily="34" charset="0"/>
              <a:cs typeface="Arial" panose="020B0604020202020204" pitchFamily="34" charset="0"/>
            </a:endParaRPr>
          </a:p>
          <a:p>
            <a:pPr marL="89297" defTabSz="685800"/>
            <a:r>
              <a:rPr lang="en-US" sz="2100" dirty="0">
                <a:solidFill>
                  <a:srgbClr val="002A5C"/>
                </a:solidFill>
                <a:latin typeface="Arial" panose="020B0604020202020204" pitchFamily="34" charset="0"/>
                <a:cs typeface="Arial" panose="020B0604020202020204" pitchFamily="34" charset="0"/>
              </a:rPr>
              <a:t>Used to support research capacity building at eligible higher education institutions through funding investigator-initiated research in the biomedical, clinical, behavioral, and social sciences that falls in the mission areas of the NIH.</a:t>
            </a:r>
          </a:p>
        </p:txBody>
      </p:sp>
      <p:sp>
        <p:nvSpPr>
          <p:cNvPr id="7" name="TextBox 6">
            <a:extLst>
              <a:ext uri="{FF2B5EF4-FFF2-40B4-BE49-F238E27FC236}">
                <a16:creationId xmlns:a16="http://schemas.microsoft.com/office/drawing/2014/main" id="{EA0E65AC-68F3-4E9A-91A1-302F840EFFF0}"/>
              </a:ext>
            </a:extLst>
          </p:cNvPr>
          <p:cNvSpPr txBox="1"/>
          <p:nvPr/>
        </p:nvSpPr>
        <p:spPr>
          <a:xfrm>
            <a:off x="7254414" y="3874787"/>
            <a:ext cx="1674439" cy="1754326"/>
          </a:xfrm>
          <a:prstGeom prst="rect">
            <a:avLst/>
          </a:prstGeom>
          <a:solidFill>
            <a:srgbClr val="B2D232"/>
          </a:solidFill>
          <a:ln>
            <a:solidFill>
              <a:srgbClr val="002A5C"/>
            </a:solidFill>
          </a:ln>
        </p:spPr>
        <p:txBody>
          <a:bodyPr wrap="square" rtlCol="0" anchor="ctr">
            <a:spAutoFit/>
          </a:bodyPr>
          <a:lstStyle/>
          <a:p>
            <a:pPr algn="ctr" defTabSz="685800"/>
            <a:r>
              <a:rPr lang="en-US" sz="1350" dirty="0">
                <a:solidFill>
                  <a:srgbClr val="002A5C"/>
                </a:solidFill>
                <a:latin typeface="Arial" panose="020B0604020202020204" pitchFamily="34" charset="0"/>
                <a:cs typeface="Arial" panose="020B0604020202020204" pitchFamily="34" charset="0"/>
              </a:rPr>
              <a:t>Catalyze institutional research and enrich the overall research environment at R16-eligible institutions</a:t>
            </a:r>
          </a:p>
        </p:txBody>
      </p:sp>
      <p:sp>
        <p:nvSpPr>
          <p:cNvPr id="8" name="TextBox 7">
            <a:extLst>
              <a:ext uri="{FF2B5EF4-FFF2-40B4-BE49-F238E27FC236}">
                <a16:creationId xmlns:a16="http://schemas.microsoft.com/office/drawing/2014/main" id="{A9271B66-67E1-41A1-8555-D356FD4239D5}"/>
              </a:ext>
            </a:extLst>
          </p:cNvPr>
          <p:cNvSpPr txBox="1"/>
          <p:nvPr/>
        </p:nvSpPr>
        <p:spPr>
          <a:xfrm>
            <a:off x="3294688" y="3975643"/>
            <a:ext cx="1626872" cy="1546577"/>
          </a:xfrm>
          <a:prstGeom prst="rect">
            <a:avLst/>
          </a:prstGeom>
          <a:solidFill>
            <a:srgbClr val="B2D232"/>
          </a:solidFill>
          <a:ln>
            <a:solidFill>
              <a:srgbClr val="002A5C"/>
            </a:solidFill>
          </a:ln>
        </p:spPr>
        <p:txBody>
          <a:bodyPr wrap="square" rtlCol="0" anchor="ctr">
            <a:spAutoFit/>
          </a:bodyPr>
          <a:lstStyle/>
          <a:p>
            <a:pPr algn="ctr" defTabSz="685800"/>
            <a:r>
              <a:rPr lang="en-US" sz="1350" dirty="0">
                <a:solidFill>
                  <a:srgbClr val="002A5C"/>
                </a:solidFill>
                <a:latin typeface="Arial" panose="020B0604020202020204" pitchFamily="34" charset="0"/>
                <a:cs typeface="Arial" panose="020B0604020202020204" pitchFamily="34" charset="0"/>
              </a:rPr>
              <a:t>Research grant support to establish or continue research programs at R16-eligible institutions</a:t>
            </a:r>
          </a:p>
          <a:p>
            <a:pPr algn="ctr" defTabSz="685800"/>
            <a:endParaRPr lang="en-US" sz="1350" dirty="0">
              <a:solidFill>
                <a:srgbClr val="002A5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400B70C-7701-4E47-86B7-7C87FA92613F}"/>
              </a:ext>
            </a:extLst>
          </p:cNvPr>
          <p:cNvSpPr txBox="1"/>
          <p:nvPr/>
        </p:nvSpPr>
        <p:spPr>
          <a:xfrm>
            <a:off x="5284637" y="3978661"/>
            <a:ext cx="1674439" cy="1546577"/>
          </a:xfrm>
          <a:prstGeom prst="rect">
            <a:avLst/>
          </a:prstGeom>
          <a:solidFill>
            <a:srgbClr val="B2D232"/>
          </a:solidFill>
          <a:ln>
            <a:solidFill>
              <a:srgbClr val="002A5C"/>
            </a:solidFill>
          </a:ln>
        </p:spPr>
        <p:txBody>
          <a:bodyPr wrap="square" rtlCol="0" anchor="ctr">
            <a:spAutoFit/>
          </a:bodyPr>
          <a:lstStyle/>
          <a:p>
            <a:pPr algn="ctr" defTabSz="685800"/>
            <a:r>
              <a:rPr lang="en-US" sz="1350" dirty="0">
                <a:solidFill>
                  <a:srgbClr val="002A5C"/>
                </a:solidFill>
                <a:latin typeface="Arial" panose="020B0604020202020204" pitchFamily="34" charset="0"/>
                <a:cs typeface="Arial" panose="020B0604020202020204" pitchFamily="34" charset="0"/>
              </a:rPr>
              <a:t> Provide students with meaningful research opportunities to support their matriculation into biomedical careers</a:t>
            </a:r>
          </a:p>
        </p:txBody>
      </p:sp>
      <p:sp>
        <p:nvSpPr>
          <p:cNvPr id="12" name="TextBox 11">
            <a:extLst>
              <a:ext uri="{FF2B5EF4-FFF2-40B4-BE49-F238E27FC236}">
                <a16:creationId xmlns:a16="http://schemas.microsoft.com/office/drawing/2014/main" id="{941D070A-0299-4148-ACD6-FD785FE668E1}"/>
              </a:ext>
            </a:extLst>
          </p:cNvPr>
          <p:cNvSpPr txBox="1"/>
          <p:nvPr/>
        </p:nvSpPr>
        <p:spPr>
          <a:xfrm>
            <a:off x="7072230" y="3768191"/>
            <a:ext cx="403895" cy="646331"/>
          </a:xfrm>
          <a:prstGeom prst="rect">
            <a:avLst/>
          </a:prstGeom>
          <a:solidFill>
            <a:schemeClr val="bg1"/>
          </a:solidFill>
          <a:ln>
            <a:solidFill>
              <a:srgbClr val="002A5C"/>
            </a:solidFill>
          </a:ln>
        </p:spPr>
        <p:txBody>
          <a:bodyPr wrap="square" rtlCol="0">
            <a:spAutoFit/>
          </a:bodyPr>
          <a:lstStyle/>
          <a:p>
            <a:pPr defTabSz="685800"/>
            <a:r>
              <a:rPr lang="en-US" dirty="0">
                <a:solidFill>
                  <a:srgbClr val="002A5C"/>
                </a:solidFill>
                <a:latin typeface="Arial Black" panose="020B0A040201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08A63B43-D82E-48B5-994F-1E5CF6DF89A4}"/>
              </a:ext>
            </a:extLst>
          </p:cNvPr>
          <p:cNvSpPr txBox="1"/>
          <p:nvPr/>
        </p:nvSpPr>
        <p:spPr>
          <a:xfrm>
            <a:off x="3035834" y="3768191"/>
            <a:ext cx="403895" cy="646331"/>
          </a:xfrm>
          <a:prstGeom prst="rect">
            <a:avLst/>
          </a:prstGeom>
          <a:solidFill>
            <a:schemeClr val="bg1"/>
          </a:solidFill>
          <a:ln>
            <a:solidFill>
              <a:srgbClr val="002A5C"/>
            </a:solidFill>
          </a:ln>
        </p:spPr>
        <p:txBody>
          <a:bodyPr wrap="square" rtlCol="0">
            <a:spAutoFit/>
          </a:bodyPr>
          <a:lstStyle/>
          <a:p>
            <a:pPr defTabSz="685800"/>
            <a:r>
              <a:rPr lang="en-US" dirty="0">
                <a:solidFill>
                  <a:srgbClr val="002A5C"/>
                </a:solidFill>
                <a:latin typeface="Arial Black" panose="020B0A040201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88C5FAA6-F572-4B39-8F50-5A291760B6DB}"/>
              </a:ext>
            </a:extLst>
          </p:cNvPr>
          <p:cNvSpPr txBox="1"/>
          <p:nvPr/>
        </p:nvSpPr>
        <p:spPr>
          <a:xfrm>
            <a:off x="5066120" y="3768191"/>
            <a:ext cx="403895" cy="646331"/>
          </a:xfrm>
          <a:prstGeom prst="rect">
            <a:avLst/>
          </a:prstGeom>
          <a:solidFill>
            <a:schemeClr val="bg1"/>
          </a:solidFill>
          <a:ln>
            <a:solidFill>
              <a:srgbClr val="002A5C"/>
            </a:solidFill>
          </a:ln>
        </p:spPr>
        <p:txBody>
          <a:bodyPr wrap="square" rtlCol="0">
            <a:spAutoFit/>
          </a:bodyPr>
          <a:lstStyle/>
          <a:p>
            <a:pPr defTabSz="685800"/>
            <a:r>
              <a:rPr lang="en-US" dirty="0">
                <a:solidFill>
                  <a:srgbClr val="002A5C"/>
                </a:solidFill>
                <a:latin typeface="Arial Black" panose="020B0A04020102020204" pitchFamily="34" charset="0"/>
                <a:cs typeface="Arial" panose="020B0604020202020204" pitchFamily="34" charset="0"/>
              </a:rPr>
              <a:t>2.</a:t>
            </a:r>
          </a:p>
        </p:txBody>
      </p:sp>
    </p:spTree>
    <p:extLst>
      <p:ext uri="{BB962C8B-B14F-4D97-AF65-F5344CB8AC3E}">
        <p14:creationId xmlns:p14="http://schemas.microsoft.com/office/powerpoint/2010/main" val="388319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D07DB9-B0D0-4BCA-B59B-7934EA82F09A}"/>
              </a:ext>
            </a:extLst>
          </p:cNvPr>
          <p:cNvSpPr/>
          <p:nvPr/>
        </p:nvSpPr>
        <p:spPr>
          <a:xfrm>
            <a:off x="0" y="857250"/>
            <a:ext cx="2676735" cy="110986"/>
          </a:xfrm>
          <a:prstGeom prst="rect">
            <a:avLst/>
          </a:prstGeom>
          <a:solidFill>
            <a:srgbClr val="B2D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474B682E-06BB-4161-AC03-61FCC237C18E}"/>
              </a:ext>
            </a:extLst>
          </p:cNvPr>
          <p:cNvSpPr txBox="1"/>
          <p:nvPr/>
        </p:nvSpPr>
        <p:spPr>
          <a:xfrm>
            <a:off x="149470" y="1138327"/>
            <a:ext cx="2528915" cy="415498"/>
          </a:xfrm>
          <a:prstGeom prst="rect">
            <a:avLst/>
          </a:prstGeom>
          <a:noFill/>
        </p:spPr>
        <p:txBody>
          <a:bodyPr wrap="square" rtlCol="0">
            <a:spAutoFit/>
          </a:bodyPr>
          <a:lstStyle/>
          <a:p>
            <a:pPr algn="r" defTabSz="685800"/>
            <a:r>
              <a:rPr lang="en-US" sz="2100" b="1" spc="23" dirty="0">
                <a:solidFill>
                  <a:srgbClr val="002A5C"/>
                </a:solidFill>
                <a:latin typeface="Arial" panose="020B0604020202020204" pitchFamily="34" charset="0"/>
                <a:cs typeface="Arial" panose="020B0604020202020204" pitchFamily="34" charset="0"/>
              </a:rPr>
              <a:t>R16 GRANTS</a:t>
            </a:r>
          </a:p>
        </p:txBody>
      </p:sp>
      <p:sp>
        <p:nvSpPr>
          <p:cNvPr id="7" name="TextBox 6">
            <a:extLst>
              <a:ext uri="{FF2B5EF4-FFF2-40B4-BE49-F238E27FC236}">
                <a16:creationId xmlns:a16="http://schemas.microsoft.com/office/drawing/2014/main" id="{FB2BD42F-5942-4524-9B98-94B96CC1DDB3}"/>
              </a:ext>
            </a:extLst>
          </p:cNvPr>
          <p:cNvSpPr txBox="1"/>
          <p:nvPr/>
        </p:nvSpPr>
        <p:spPr>
          <a:xfrm>
            <a:off x="495412" y="1782567"/>
            <a:ext cx="8419988" cy="3965188"/>
          </a:xfrm>
          <a:prstGeom prst="rect">
            <a:avLst/>
          </a:prstGeom>
          <a:noFill/>
        </p:spPr>
        <p:txBody>
          <a:bodyPr wrap="square" rtlCol="0">
            <a:spAutoFit/>
          </a:bodyPr>
          <a:lstStyle/>
          <a:p>
            <a:pPr defTabSz="685800"/>
            <a:r>
              <a:rPr lang="en-US" dirty="0">
                <a:solidFill>
                  <a:srgbClr val="002A5C"/>
                </a:solidFill>
                <a:latin typeface="Arial" panose="020B0604020202020204" pitchFamily="34" charset="0"/>
                <a:cs typeface="Arial" panose="020B0604020202020204" pitchFamily="34" charset="0"/>
              </a:rPr>
              <a:t>The </a:t>
            </a:r>
            <a:r>
              <a:rPr lang="en-US" b="1" dirty="0">
                <a:solidFill>
                  <a:srgbClr val="4963AE"/>
                </a:solidFill>
                <a:latin typeface="Arial" panose="020B0604020202020204" pitchFamily="34" charset="0"/>
                <a:cs typeface="Arial" panose="020B0604020202020204" pitchFamily="34" charset="0"/>
              </a:rPr>
              <a:t>SuRE Program </a:t>
            </a:r>
            <a:r>
              <a:rPr lang="en-US" dirty="0">
                <a:solidFill>
                  <a:srgbClr val="002A5C"/>
                </a:solidFill>
                <a:latin typeface="Arial" panose="020B0604020202020204" pitchFamily="34" charset="0"/>
                <a:cs typeface="Arial" panose="020B0604020202020204" pitchFamily="34" charset="0"/>
              </a:rPr>
              <a:t>accepts proposals of a wide variety – both biomedical and behavioral science focused</a:t>
            </a:r>
          </a:p>
          <a:p>
            <a:pPr marL="600075" lvl="1" indent="-257175" defTabSz="685800">
              <a:spcBef>
                <a:spcPts val="450"/>
              </a:spcBef>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Meritorious science will be considered for funding by NIGMS &amp; the other 18 participating Institutes/Centers (ICs)</a:t>
            </a:r>
          </a:p>
          <a:p>
            <a:pPr marL="600075" lvl="1" indent="-257175" defTabSz="685800">
              <a:spcBef>
                <a:spcPts val="450"/>
              </a:spcBef>
              <a:buFont typeface="Arial" panose="020B0604020202020204" pitchFamily="34" charset="0"/>
              <a:buChar char="•"/>
            </a:pPr>
            <a:endParaRPr lang="en-US" sz="1500" dirty="0">
              <a:solidFill>
                <a:srgbClr val="002A5C"/>
              </a:solidFill>
              <a:latin typeface="Arial" panose="020B0604020202020204" pitchFamily="34" charset="0"/>
              <a:cs typeface="Arial" panose="020B0604020202020204" pitchFamily="34" charset="0"/>
            </a:endParaRPr>
          </a:p>
          <a:p>
            <a:pPr defTabSz="685800">
              <a:spcBef>
                <a:spcPts val="450"/>
              </a:spcBef>
            </a:pPr>
            <a:r>
              <a:rPr lang="en-US" dirty="0">
                <a:solidFill>
                  <a:srgbClr val="002A5C"/>
                </a:solidFill>
                <a:latin typeface="Arial" panose="020B0604020202020204" pitchFamily="34" charset="0"/>
                <a:cs typeface="Arial" panose="020B0604020202020204" pitchFamily="34" charset="0"/>
              </a:rPr>
              <a:t>Two active </a:t>
            </a:r>
            <a:r>
              <a:rPr lang="en-US" b="1" dirty="0">
                <a:solidFill>
                  <a:srgbClr val="4963AE"/>
                </a:solidFill>
                <a:latin typeface="Arial" panose="020B0604020202020204" pitchFamily="34" charset="0"/>
                <a:cs typeface="Arial" panose="020B0604020202020204" pitchFamily="34" charset="0"/>
              </a:rPr>
              <a:t>R16 NOFOs</a:t>
            </a:r>
            <a:r>
              <a:rPr lang="en-US" dirty="0">
                <a:solidFill>
                  <a:srgbClr val="4963AE"/>
                </a:solidFill>
                <a:latin typeface="Arial" panose="020B0604020202020204" pitchFamily="34" charset="0"/>
                <a:cs typeface="Arial" panose="020B0604020202020204" pitchFamily="34" charset="0"/>
              </a:rPr>
              <a:t> </a:t>
            </a:r>
            <a:r>
              <a:rPr lang="en-US" dirty="0">
                <a:solidFill>
                  <a:srgbClr val="002A5C"/>
                </a:solidFill>
                <a:latin typeface="Arial" panose="020B0604020202020204" pitchFamily="34" charset="0"/>
                <a:cs typeface="Arial" panose="020B0604020202020204" pitchFamily="34" charset="0"/>
              </a:rPr>
              <a:t>are available to applicants (no Clinical Trials allowed)</a:t>
            </a:r>
          </a:p>
          <a:p>
            <a:pPr marL="600075" lvl="1" indent="-257175" defTabSz="685800">
              <a:spcBef>
                <a:spcPts val="450"/>
              </a:spcBef>
              <a:buFont typeface="Arial" panose="020B0604020202020204" pitchFamily="34" charset="0"/>
              <a:buChar char="•"/>
            </a:pPr>
            <a:r>
              <a:rPr lang="en-US" sz="1500" b="1" dirty="0">
                <a:solidFill>
                  <a:srgbClr val="002A5C"/>
                </a:solidFill>
                <a:latin typeface="Arial" panose="020B0604020202020204" pitchFamily="34" charset="0"/>
                <a:cs typeface="Arial" panose="020B0604020202020204" pitchFamily="34" charset="0"/>
              </a:rPr>
              <a:t>Standard SuRE R16 </a:t>
            </a:r>
            <a:r>
              <a:rPr lang="en-US" sz="1500" dirty="0">
                <a:solidFill>
                  <a:srgbClr val="002A5C"/>
                </a:solidFill>
                <a:latin typeface="Arial" panose="020B0604020202020204" pitchFamily="34" charset="0"/>
                <a:cs typeface="Arial" panose="020B0604020202020204" pitchFamily="34" charset="0"/>
              </a:rPr>
              <a:t>(for established investigators) – PAR-24-144 </a:t>
            </a:r>
          </a:p>
          <a:p>
            <a:pPr marL="600075" lvl="1" indent="-257175" defTabSz="685800">
              <a:spcBef>
                <a:spcPts val="450"/>
              </a:spcBef>
              <a:buFont typeface="Arial" panose="020B0604020202020204" pitchFamily="34" charset="0"/>
              <a:buChar char="•"/>
            </a:pPr>
            <a:r>
              <a:rPr lang="en-US" sz="1500" b="1" dirty="0">
                <a:solidFill>
                  <a:srgbClr val="002A5C"/>
                </a:solidFill>
                <a:latin typeface="Arial" panose="020B0604020202020204" pitchFamily="34" charset="0"/>
                <a:cs typeface="Arial" panose="020B0604020202020204" pitchFamily="34" charset="0"/>
              </a:rPr>
              <a:t>SuRE-First R16 </a:t>
            </a:r>
            <a:r>
              <a:rPr lang="en-US" sz="1500" dirty="0">
                <a:solidFill>
                  <a:srgbClr val="002A5C"/>
                </a:solidFill>
                <a:latin typeface="Arial" panose="020B0604020202020204" pitchFamily="34" charset="0"/>
                <a:cs typeface="Arial" panose="020B0604020202020204" pitchFamily="34" charset="0"/>
              </a:rPr>
              <a:t>(for new investigators; mentored award) – PAR-24-145 </a:t>
            </a:r>
          </a:p>
          <a:p>
            <a:pPr defTabSz="685800">
              <a:spcBef>
                <a:spcPts val="450"/>
              </a:spcBef>
            </a:pPr>
            <a:endParaRPr lang="en-US" dirty="0">
              <a:solidFill>
                <a:srgbClr val="002A5C"/>
              </a:solidFill>
              <a:latin typeface="Arial" panose="020B0604020202020204" pitchFamily="34" charset="0"/>
              <a:cs typeface="Arial" panose="020B0604020202020204" pitchFamily="34" charset="0"/>
            </a:endParaRPr>
          </a:p>
          <a:p>
            <a:pPr defTabSz="685800">
              <a:spcBef>
                <a:spcPts val="450"/>
              </a:spcBef>
            </a:pPr>
            <a:r>
              <a:rPr lang="en-US" dirty="0">
                <a:solidFill>
                  <a:srgbClr val="002A5C"/>
                </a:solidFill>
                <a:latin typeface="Arial" panose="020B0604020202020204" pitchFamily="34" charset="0"/>
                <a:cs typeface="Arial" panose="020B0604020202020204" pitchFamily="34" charset="0"/>
              </a:rPr>
              <a:t>Two </a:t>
            </a:r>
            <a:r>
              <a:rPr lang="en-US" b="1" dirty="0">
                <a:solidFill>
                  <a:srgbClr val="4963AE"/>
                </a:solidFill>
                <a:latin typeface="Arial" panose="020B0604020202020204" pitchFamily="34" charset="0"/>
                <a:cs typeface="Arial" panose="020B0604020202020204" pitchFamily="34" charset="0"/>
              </a:rPr>
              <a:t>submission deadlines</a:t>
            </a:r>
            <a:r>
              <a:rPr lang="en-US" dirty="0">
                <a:solidFill>
                  <a:srgbClr val="4963AE"/>
                </a:solidFill>
                <a:latin typeface="Arial" panose="020B0604020202020204" pitchFamily="34" charset="0"/>
                <a:cs typeface="Arial" panose="020B0604020202020204" pitchFamily="34" charset="0"/>
              </a:rPr>
              <a:t> </a:t>
            </a:r>
            <a:r>
              <a:rPr lang="en-US" dirty="0">
                <a:solidFill>
                  <a:srgbClr val="002A5C"/>
                </a:solidFill>
                <a:latin typeface="Arial" panose="020B0604020202020204" pitchFamily="34" charset="0"/>
                <a:cs typeface="Arial" panose="020B0604020202020204" pitchFamily="34" charset="0"/>
              </a:rPr>
              <a:t>are available for R16 grants</a:t>
            </a:r>
          </a:p>
          <a:p>
            <a:pPr marL="600075" lvl="1" indent="-257175" defTabSz="685800">
              <a:spcBef>
                <a:spcPts val="450"/>
              </a:spcBef>
              <a:buFont typeface="Arial" panose="020B0604020202020204" pitchFamily="34" charset="0"/>
              <a:buChar char="•"/>
            </a:pPr>
            <a:r>
              <a:rPr lang="en-US" sz="1500" b="1" dirty="0">
                <a:solidFill>
                  <a:srgbClr val="002A5C"/>
                </a:solidFill>
                <a:latin typeface="Arial" panose="020B0604020202020204" pitchFamily="34" charset="0"/>
                <a:cs typeface="Arial" panose="020B0604020202020204" pitchFamily="34" charset="0"/>
              </a:rPr>
              <a:t>2024</a:t>
            </a:r>
            <a:r>
              <a:rPr lang="en-US" sz="1500" dirty="0">
                <a:solidFill>
                  <a:srgbClr val="002A5C"/>
                </a:solidFill>
                <a:latin typeface="Arial" panose="020B0604020202020204" pitchFamily="34" charset="0"/>
                <a:cs typeface="Arial" panose="020B0604020202020204" pitchFamily="34" charset="0"/>
              </a:rPr>
              <a:t> – Spring (May 29); Fall (Sept 27)</a:t>
            </a:r>
          </a:p>
          <a:p>
            <a:pPr marL="600075" lvl="1" indent="-257175" defTabSz="685800">
              <a:spcBef>
                <a:spcPts val="450"/>
              </a:spcBef>
              <a:buFont typeface="Arial" panose="020B0604020202020204" pitchFamily="34" charset="0"/>
              <a:buChar char="•"/>
            </a:pPr>
            <a:r>
              <a:rPr lang="en-US" sz="1500" b="1" dirty="0">
                <a:solidFill>
                  <a:srgbClr val="002A5C"/>
                </a:solidFill>
                <a:latin typeface="Arial" panose="020B0604020202020204" pitchFamily="34" charset="0"/>
                <a:cs typeface="Arial" panose="020B0604020202020204" pitchFamily="34" charset="0"/>
              </a:rPr>
              <a:t>2025</a:t>
            </a:r>
            <a:r>
              <a:rPr lang="en-US" sz="1500" dirty="0">
                <a:solidFill>
                  <a:srgbClr val="002A5C"/>
                </a:solidFill>
                <a:latin typeface="Arial" panose="020B0604020202020204" pitchFamily="34" charset="0"/>
                <a:cs typeface="Arial" panose="020B0604020202020204" pitchFamily="34" charset="0"/>
              </a:rPr>
              <a:t> – Spring (May 28); Fall (Sept 29)</a:t>
            </a:r>
          </a:p>
          <a:p>
            <a:pPr marL="600075" lvl="1" indent="-257175" defTabSz="685800">
              <a:spcBef>
                <a:spcPts val="450"/>
              </a:spcBef>
              <a:buFont typeface="Arial" panose="020B0604020202020204" pitchFamily="34" charset="0"/>
              <a:buChar char="•"/>
            </a:pPr>
            <a:r>
              <a:rPr lang="en-US" sz="1500" b="1" dirty="0">
                <a:solidFill>
                  <a:srgbClr val="002A5C"/>
                </a:solidFill>
                <a:latin typeface="Arial" panose="020B0604020202020204" pitchFamily="34" charset="0"/>
                <a:cs typeface="Arial" panose="020B0604020202020204" pitchFamily="34" charset="0"/>
              </a:rPr>
              <a:t>2026</a:t>
            </a:r>
            <a:r>
              <a:rPr lang="en-US" sz="1500" dirty="0">
                <a:solidFill>
                  <a:srgbClr val="002A5C"/>
                </a:solidFill>
                <a:latin typeface="Arial" panose="020B0604020202020204" pitchFamily="34" charset="0"/>
                <a:cs typeface="Arial" panose="020B0604020202020204" pitchFamily="34" charset="0"/>
              </a:rPr>
              <a:t> – Spring (May 27); Fall (Sept 28)</a:t>
            </a:r>
          </a:p>
        </p:txBody>
      </p:sp>
    </p:spTree>
    <p:extLst>
      <p:ext uri="{BB962C8B-B14F-4D97-AF65-F5344CB8AC3E}">
        <p14:creationId xmlns:p14="http://schemas.microsoft.com/office/powerpoint/2010/main" val="94297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E701FD0-44FD-27BC-F43F-24B050ED6C93}"/>
              </a:ext>
            </a:extLst>
          </p:cNvPr>
          <p:cNvSpPr>
            <a:spLocks noGrp="1"/>
          </p:cNvSpPr>
          <p:nvPr>
            <p:ph type="body" idx="11"/>
          </p:nvPr>
        </p:nvSpPr>
        <p:spPr>
          <a:xfrm>
            <a:off x="3816429" y="4855318"/>
            <a:ext cx="5327571" cy="1266825"/>
          </a:xfrm>
        </p:spPr>
        <p:txBody>
          <a:bodyPr/>
          <a:lstStyle/>
          <a:p>
            <a:r>
              <a:rPr lang="en-US" dirty="0">
                <a:latin typeface="Arial" panose="020B0604020202020204" pitchFamily="34" charset="0"/>
                <a:cs typeface="Arial" panose="020B0604020202020204" pitchFamily="34" charset="0"/>
              </a:rPr>
              <a:t>Society for Research on Adolescence</a:t>
            </a:r>
          </a:p>
          <a:p>
            <a:r>
              <a:rPr lang="en-US" dirty="0">
                <a:latin typeface="Arial" panose="020B0604020202020204" pitchFamily="34" charset="0"/>
                <a:cs typeface="Arial" panose="020B0604020202020204" pitchFamily="34" charset="0"/>
              </a:rPr>
              <a:t>April 19</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2024</a:t>
            </a:r>
          </a:p>
          <a:p>
            <a:endParaRPr lang="en-US" dirty="0">
              <a:latin typeface="Arial" panose="020B0604020202020204" pitchFamily="34" charset="0"/>
              <a:cs typeface="Arial" panose="020B0604020202020204" pitchFamily="34" charset="0"/>
            </a:endParaRPr>
          </a:p>
        </p:txBody>
      </p:sp>
      <p:sp>
        <p:nvSpPr>
          <p:cNvPr id="11" name="Content Placeholder 5">
            <a:extLst>
              <a:ext uri="{FF2B5EF4-FFF2-40B4-BE49-F238E27FC236}">
                <a16:creationId xmlns:a16="http://schemas.microsoft.com/office/drawing/2014/main" id="{C9CA4559-3359-0621-D1AA-AAA100D59E43}"/>
              </a:ext>
            </a:extLst>
          </p:cNvPr>
          <p:cNvSpPr txBox="1">
            <a:spLocks/>
          </p:cNvSpPr>
          <p:nvPr/>
        </p:nvSpPr>
        <p:spPr>
          <a:xfrm>
            <a:off x="3045350" y="2679590"/>
            <a:ext cx="6946161" cy="2035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lang="en-US" sz="2000" b="1"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71973D"/>
              </a:buClr>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62441"/>
              </a:buClr>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n-US" sz="2800" b="0" i="0" kern="120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Maggie Sweeney, Ph.D., </a:t>
            </a:r>
            <a:r>
              <a:rPr lang="en-US" sz="1800" i="1" dirty="0"/>
              <a:t>Program Officer</a:t>
            </a:r>
          </a:p>
          <a:p>
            <a:r>
              <a:rPr lang="en-US" sz="1800" dirty="0"/>
              <a:t>Office of Research Training and Career Development</a:t>
            </a:r>
          </a:p>
          <a:p>
            <a:r>
              <a:rPr lang="en-US" sz="1800" dirty="0"/>
              <a:t>Division of Services and Intervention Research</a:t>
            </a:r>
          </a:p>
          <a:p>
            <a:r>
              <a:rPr lang="en-US" sz="1800" dirty="0"/>
              <a:t>National Institute of Mental Health</a:t>
            </a:r>
          </a:p>
          <a:p>
            <a:r>
              <a:rPr lang="en-US" sz="1800" dirty="0"/>
              <a:t>National Institutes of Health</a:t>
            </a:r>
          </a:p>
        </p:txBody>
      </p:sp>
      <p:sp>
        <p:nvSpPr>
          <p:cNvPr id="5" name="Title 7">
            <a:extLst>
              <a:ext uri="{FF2B5EF4-FFF2-40B4-BE49-F238E27FC236}">
                <a16:creationId xmlns:a16="http://schemas.microsoft.com/office/drawing/2014/main" id="{D9F357F7-5A58-21FA-FEE3-4480B44A8BF9}"/>
              </a:ext>
            </a:extLst>
          </p:cNvPr>
          <p:cNvSpPr txBox="1">
            <a:spLocks/>
          </p:cNvSpPr>
          <p:nvPr/>
        </p:nvSpPr>
        <p:spPr>
          <a:xfrm>
            <a:off x="3916016" y="735857"/>
            <a:ext cx="4981691" cy="167690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a:ea typeface="+mj-ea"/>
                <a:cs typeface="+mj-cs"/>
              </a:rPr>
              <a:t>Funding Opportunities at the National Institute of Mental Health</a:t>
            </a:r>
            <a:endParaRPr kumimoji="0" lang="en-US" sz="32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29318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D07DB9-B0D0-4BCA-B59B-7934EA82F09A}"/>
              </a:ext>
            </a:extLst>
          </p:cNvPr>
          <p:cNvSpPr/>
          <p:nvPr/>
        </p:nvSpPr>
        <p:spPr>
          <a:xfrm>
            <a:off x="0" y="857250"/>
            <a:ext cx="2676735" cy="110986"/>
          </a:xfrm>
          <a:prstGeom prst="rect">
            <a:avLst/>
          </a:prstGeom>
          <a:solidFill>
            <a:srgbClr val="B2D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474B682E-06BB-4161-AC03-61FCC237C18E}"/>
              </a:ext>
            </a:extLst>
          </p:cNvPr>
          <p:cNvSpPr txBox="1"/>
          <p:nvPr/>
        </p:nvSpPr>
        <p:spPr>
          <a:xfrm>
            <a:off x="149470" y="1138327"/>
            <a:ext cx="2528915" cy="738664"/>
          </a:xfrm>
          <a:prstGeom prst="rect">
            <a:avLst/>
          </a:prstGeom>
          <a:noFill/>
        </p:spPr>
        <p:txBody>
          <a:bodyPr wrap="square" rtlCol="0">
            <a:spAutoFit/>
          </a:bodyPr>
          <a:lstStyle/>
          <a:p>
            <a:pPr algn="r" defTabSz="685800"/>
            <a:r>
              <a:rPr lang="en-US" sz="2100" b="1" spc="23" dirty="0">
                <a:solidFill>
                  <a:srgbClr val="002A5C"/>
                </a:solidFill>
                <a:latin typeface="Arial" panose="020B0604020202020204" pitchFamily="34" charset="0"/>
                <a:cs typeface="Arial" panose="020B0604020202020204" pitchFamily="34" charset="0"/>
              </a:rPr>
              <a:t>INSTITUTIONAL </a:t>
            </a:r>
          </a:p>
          <a:p>
            <a:pPr algn="r" defTabSz="685800"/>
            <a:r>
              <a:rPr lang="en-US" sz="2100" b="1" spc="23" dirty="0">
                <a:solidFill>
                  <a:srgbClr val="002A5C"/>
                </a:solidFill>
                <a:latin typeface="Arial" panose="020B0604020202020204" pitchFamily="34" charset="0"/>
                <a:cs typeface="Arial" panose="020B0604020202020204" pitchFamily="34" charset="0"/>
              </a:rPr>
              <a:t>ELIGIBILITY</a:t>
            </a:r>
          </a:p>
        </p:txBody>
      </p:sp>
      <p:sp>
        <p:nvSpPr>
          <p:cNvPr id="4" name="Rectangle 3">
            <a:extLst>
              <a:ext uri="{FF2B5EF4-FFF2-40B4-BE49-F238E27FC236}">
                <a16:creationId xmlns:a16="http://schemas.microsoft.com/office/drawing/2014/main" id="{8381E3A3-51A7-468E-AAB1-229B4365DD17}"/>
              </a:ext>
            </a:extLst>
          </p:cNvPr>
          <p:cNvSpPr/>
          <p:nvPr/>
        </p:nvSpPr>
        <p:spPr>
          <a:xfrm>
            <a:off x="281538" y="2066177"/>
            <a:ext cx="3667225" cy="3544327"/>
          </a:xfrm>
          <a:prstGeom prst="rect">
            <a:avLst/>
          </a:prstGeom>
          <a:solidFill>
            <a:srgbClr val="E5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E2ABFAA8-D7CB-4AD4-B7E5-27F9236EA42A}"/>
              </a:ext>
            </a:extLst>
          </p:cNvPr>
          <p:cNvSpPr/>
          <p:nvPr/>
        </p:nvSpPr>
        <p:spPr>
          <a:xfrm>
            <a:off x="3990341" y="2171001"/>
            <a:ext cx="4867979" cy="3693319"/>
          </a:xfrm>
          <a:prstGeom prst="rect">
            <a:avLst/>
          </a:prstGeom>
        </p:spPr>
        <p:txBody>
          <a:bodyPr wrap="square">
            <a:spAutoFit/>
          </a:bodyPr>
          <a:lstStyle/>
          <a:p>
            <a:pPr marL="342900" indent="-342900" defTabSz="685800">
              <a:buFont typeface="+mj-lt"/>
              <a:buAutoNum type="arabicPeriod"/>
            </a:pPr>
            <a:r>
              <a:rPr lang="en-US" sz="1500" dirty="0">
                <a:solidFill>
                  <a:srgbClr val="002A5C"/>
                </a:solidFill>
                <a:latin typeface="Arial" panose="020B0604020202020204" pitchFamily="34" charset="0"/>
                <a:cs typeface="Arial" panose="020B0604020202020204" pitchFamily="34" charset="0"/>
              </a:rPr>
              <a:t>Must be an </a:t>
            </a:r>
            <a:r>
              <a:rPr lang="en-US" sz="1500" b="1" dirty="0">
                <a:solidFill>
                  <a:srgbClr val="4963AE"/>
                </a:solidFill>
                <a:latin typeface="Arial" panose="020B0604020202020204" pitchFamily="34" charset="0"/>
                <a:cs typeface="Arial" panose="020B0604020202020204" pitchFamily="34" charset="0"/>
              </a:rPr>
              <a:t>academic institution of higher education</a:t>
            </a:r>
            <a:r>
              <a:rPr lang="en-US" sz="1500" b="1" dirty="0">
                <a:solidFill>
                  <a:srgbClr val="002A5C"/>
                </a:solidFill>
                <a:latin typeface="Arial" panose="020B0604020202020204" pitchFamily="34" charset="0"/>
                <a:cs typeface="Arial" panose="020B0604020202020204" pitchFamily="34" charset="0"/>
              </a:rPr>
              <a:t> </a:t>
            </a:r>
            <a:r>
              <a:rPr lang="en-US" sz="1500" dirty="0">
                <a:solidFill>
                  <a:srgbClr val="002A5C"/>
                </a:solidFill>
                <a:latin typeface="Arial" panose="020B0604020202020204" pitchFamily="34" charset="0"/>
                <a:cs typeface="Arial" panose="020B0604020202020204" pitchFamily="34" charset="0"/>
              </a:rPr>
              <a:t>that offers Bachelor and/or graduate degrees in the biomedical sciences.</a:t>
            </a:r>
          </a:p>
          <a:p>
            <a:pPr marL="257175" indent="-257175" defTabSz="685800">
              <a:buFont typeface="+mj-lt"/>
              <a:buAutoNum type="arabicPeriod"/>
            </a:pPr>
            <a:endParaRPr lang="en-US" sz="1050" dirty="0">
              <a:solidFill>
                <a:srgbClr val="002A5C"/>
              </a:solidFill>
              <a:latin typeface="Arial" panose="020B0604020202020204" pitchFamily="34" charset="0"/>
              <a:cs typeface="Arial" panose="020B0604020202020204" pitchFamily="34" charset="0"/>
            </a:endParaRPr>
          </a:p>
          <a:p>
            <a:pPr algn="ctr" defTabSz="685800"/>
            <a:r>
              <a:rPr lang="en-US" sz="1350" i="1" dirty="0">
                <a:solidFill>
                  <a:srgbClr val="002A5C"/>
                </a:solidFill>
                <a:latin typeface="Arial" panose="020B0604020202020204" pitchFamily="34" charset="0"/>
                <a:cs typeface="Arial" panose="020B0604020202020204" pitchFamily="34" charset="0"/>
              </a:rPr>
              <a:t>And…</a:t>
            </a:r>
          </a:p>
          <a:p>
            <a:pPr marL="257175" indent="-257175" defTabSz="685800">
              <a:buFont typeface="+mj-lt"/>
              <a:buAutoNum type="arabicPeriod"/>
            </a:pPr>
            <a:endParaRPr lang="en-US" sz="1050" dirty="0">
              <a:solidFill>
                <a:srgbClr val="002A5C"/>
              </a:solidFill>
              <a:latin typeface="Arial" panose="020B0604020202020204" pitchFamily="34" charset="0"/>
              <a:cs typeface="Arial" panose="020B0604020202020204" pitchFamily="34" charset="0"/>
            </a:endParaRPr>
          </a:p>
          <a:p>
            <a:pPr marL="342900" indent="-342900" defTabSz="685800">
              <a:buClr>
                <a:srgbClr val="002A5C"/>
              </a:buClr>
              <a:buFont typeface="+mj-lt"/>
              <a:buAutoNum type="arabicPeriod" startAt="2"/>
            </a:pPr>
            <a:r>
              <a:rPr lang="en-US" sz="1500" b="1" u="sng" dirty="0">
                <a:solidFill>
                  <a:srgbClr val="4963AE"/>
                </a:solidFill>
                <a:latin typeface="Arial" panose="020B0604020202020204" pitchFamily="34" charset="0"/>
                <a:cs typeface="Arial" panose="020B0604020202020204" pitchFamily="34" charset="0"/>
              </a:rPr>
              <a:t>&gt;</a:t>
            </a:r>
            <a:r>
              <a:rPr lang="en-US" sz="1500" b="1" dirty="0">
                <a:solidFill>
                  <a:srgbClr val="4963AE"/>
                </a:solidFill>
                <a:latin typeface="Arial" panose="020B0604020202020204" pitchFamily="34" charset="0"/>
                <a:cs typeface="Arial" panose="020B0604020202020204" pitchFamily="34" charset="0"/>
              </a:rPr>
              <a:t>25% </a:t>
            </a:r>
            <a:r>
              <a:rPr lang="en-US" sz="1500" b="1" i="1" dirty="0">
                <a:solidFill>
                  <a:srgbClr val="4963AE"/>
                </a:solidFill>
                <a:latin typeface="Arial" panose="020B0604020202020204" pitchFamily="34" charset="0"/>
                <a:cs typeface="Arial" panose="020B0604020202020204" pitchFamily="34" charset="0"/>
              </a:rPr>
              <a:t>Pell grant aid </a:t>
            </a:r>
            <a:r>
              <a:rPr lang="en-US" sz="1500" dirty="0">
                <a:solidFill>
                  <a:srgbClr val="002A5C"/>
                </a:solidFill>
                <a:latin typeface="Arial" panose="020B0604020202020204" pitchFamily="34" charset="0"/>
                <a:cs typeface="Arial" panose="020B0604020202020204" pitchFamily="34" charset="0"/>
              </a:rPr>
              <a:t>in either </a:t>
            </a:r>
            <a:r>
              <a:rPr lang="en-US" sz="1500" i="1" dirty="0">
                <a:solidFill>
                  <a:srgbClr val="002A5C"/>
                </a:solidFill>
                <a:latin typeface="Arial" panose="020B0604020202020204" pitchFamily="34" charset="0"/>
                <a:cs typeface="Arial" panose="020B0604020202020204" pitchFamily="34" charset="0"/>
              </a:rPr>
              <a:t>All undergraduate students, </a:t>
            </a:r>
            <a:r>
              <a:rPr lang="en-US" sz="1500" b="1" u="sng" dirty="0">
                <a:solidFill>
                  <a:srgbClr val="4963AE"/>
                </a:solidFill>
                <a:latin typeface="Arial" panose="020B0604020202020204" pitchFamily="34" charset="0"/>
                <a:cs typeface="Arial" panose="020B0604020202020204" pitchFamily="34" charset="0"/>
              </a:rPr>
              <a:t>OR</a:t>
            </a:r>
            <a:r>
              <a:rPr lang="en-US" sz="1500" i="1" dirty="0">
                <a:solidFill>
                  <a:srgbClr val="002A5C"/>
                </a:solidFill>
                <a:latin typeface="Arial" panose="020B0604020202020204" pitchFamily="34" charset="0"/>
                <a:cs typeface="Arial" panose="020B0604020202020204" pitchFamily="34" charset="0"/>
              </a:rPr>
              <a:t> Full-time, first-time, degree/certificate-seeking undergraduate students</a:t>
            </a:r>
            <a:r>
              <a:rPr lang="en-US" sz="1500" dirty="0">
                <a:solidFill>
                  <a:srgbClr val="002A5C"/>
                </a:solidFill>
                <a:latin typeface="Arial" panose="020B0604020202020204" pitchFamily="34" charset="0"/>
                <a:cs typeface="Arial" panose="020B0604020202020204" pitchFamily="34" charset="0"/>
              </a:rPr>
              <a:t>, you meet this institutional eligibility criteria</a:t>
            </a:r>
          </a:p>
          <a:p>
            <a:pPr marL="257175" indent="-257175" defTabSz="685800">
              <a:buFont typeface="+mj-lt"/>
              <a:buAutoNum type="arabicPeriod" startAt="2"/>
            </a:pPr>
            <a:endParaRPr lang="en-US" sz="1050" dirty="0">
              <a:solidFill>
                <a:srgbClr val="002A5C"/>
              </a:solidFill>
              <a:latin typeface="Arial" panose="020B0604020202020204" pitchFamily="34" charset="0"/>
              <a:cs typeface="Arial" panose="020B0604020202020204" pitchFamily="34" charset="0"/>
            </a:endParaRPr>
          </a:p>
          <a:p>
            <a:pPr algn="ctr" defTabSz="685800"/>
            <a:r>
              <a:rPr lang="en-US" sz="1350" i="1" dirty="0">
                <a:solidFill>
                  <a:srgbClr val="002A5C"/>
                </a:solidFill>
                <a:latin typeface="Arial" panose="020B0604020202020204" pitchFamily="34" charset="0"/>
                <a:cs typeface="Arial" panose="020B0604020202020204" pitchFamily="34" charset="0"/>
              </a:rPr>
              <a:t>And…</a:t>
            </a:r>
          </a:p>
          <a:p>
            <a:pPr marL="257175" indent="-257175" defTabSz="685800">
              <a:buFont typeface="+mj-lt"/>
              <a:buAutoNum type="arabicPeriod"/>
            </a:pPr>
            <a:endParaRPr lang="en-US" sz="1050" dirty="0">
              <a:solidFill>
                <a:srgbClr val="002A5C"/>
              </a:solidFill>
              <a:latin typeface="Arial" panose="020B0604020202020204" pitchFamily="34" charset="0"/>
              <a:cs typeface="Arial" panose="020B0604020202020204" pitchFamily="34" charset="0"/>
            </a:endParaRPr>
          </a:p>
          <a:p>
            <a:pPr marL="342900" indent="-342900" defTabSz="685800">
              <a:buClr>
                <a:srgbClr val="002A5C"/>
              </a:buClr>
              <a:buFont typeface="+mj-lt"/>
              <a:buAutoNum type="arabicPeriod" startAt="3"/>
            </a:pPr>
            <a:r>
              <a:rPr lang="en-US" sz="1500" b="1" dirty="0">
                <a:solidFill>
                  <a:srgbClr val="4963AE"/>
                </a:solidFill>
                <a:latin typeface="Arial" panose="020B0604020202020204" pitchFamily="34" charset="0"/>
                <a:cs typeface="Arial" panose="020B0604020202020204" pitchFamily="34" charset="0"/>
              </a:rPr>
              <a:t>Less than $6 million</a:t>
            </a:r>
            <a:r>
              <a:rPr lang="en-US" sz="1500" dirty="0">
                <a:solidFill>
                  <a:srgbClr val="4963AE"/>
                </a:solidFill>
                <a:latin typeface="Arial" panose="020B0604020202020204" pitchFamily="34" charset="0"/>
                <a:cs typeface="Arial" panose="020B0604020202020204" pitchFamily="34" charset="0"/>
              </a:rPr>
              <a:t> </a:t>
            </a:r>
            <a:r>
              <a:rPr lang="en-US" sz="1500" dirty="0">
                <a:solidFill>
                  <a:srgbClr val="002A5C"/>
                </a:solidFill>
                <a:latin typeface="Arial" panose="020B0604020202020204" pitchFamily="34" charset="0"/>
                <a:cs typeface="Arial" panose="020B0604020202020204" pitchFamily="34" charset="0"/>
              </a:rPr>
              <a:t>in RPG funding </a:t>
            </a:r>
            <a:r>
              <a:rPr lang="en-US" sz="1500" u="sng" dirty="0">
                <a:solidFill>
                  <a:srgbClr val="002A5C"/>
                </a:solidFill>
                <a:latin typeface="Arial" panose="020B0604020202020204" pitchFamily="34" charset="0"/>
                <a:cs typeface="Arial" panose="020B0604020202020204" pitchFamily="34" charset="0"/>
              </a:rPr>
              <a:t>for each</a:t>
            </a:r>
            <a:r>
              <a:rPr lang="en-US" sz="1500" dirty="0">
                <a:solidFill>
                  <a:srgbClr val="002A5C"/>
                </a:solidFill>
                <a:latin typeface="Arial" panose="020B0604020202020204" pitchFamily="34" charset="0"/>
                <a:cs typeface="Arial" panose="020B0604020202020204" pitchFamily="34" charset="0"/>
              </a:rPr>
              <a:t> of the last two fiscal years, you meet this institutional eligibility criteria </a:t>
            </a:r>
            <a:r>
              <a:rPr lang="en-US" sz="1500" b="1" u="sng" dirty="0">
                <a:solidFill>
                  <a:srgbClr val="4963AE"/>
                </a:solidFill>
                <a:latin typeface="Arial" panose="020B0604020202020204" pitchFamily="34" charset="0"/>
                <a:cs typeface="Arial" panose="020B0604020202020204" pitchFamily="34" charset="0"/>
              </a:rPr>
              <a:t>AND</a:t>
            </a:r>
            <a:r>
              <a:rPr lang="en-US" sz="1500" dirty="0">
                <a:solidFill>
                  <a:srgbClr val="002A5C"/>
                </a:solidFill>
                <a:latin typeface="Arial" panose="020B0604020202020204" pitchFamily="34" charset="0"/>
                <a:cs typeface="Arial" panose="020B0604020202020204" pitchFamily="34" charset="0"/>
              </a:rPr>
              <a:t> hold no more than 20 SC1, SC3 and/or R16 grants</a:t>
            </a:r>
          </a:p>
        </p:txBody>
      </p:sp>
      <p:sp>
        <p:nvSpPr>
          <p:cNvPr id="8" name="Rectangle 7">
            <a:extLst>
              <a:ext uri="{FF2B5EF4-FFF2-40B4-BE49-F238E27FC236}">
                <a16:creationId xmlns:a16="http://schemas.microsoft.com/office/drawing/2014/main" id="{DD8BA5F1-0257-46EF-B36B-121F3E80397A}"/>
              </a:ext>
            </a:extLst>
          </p:cNvPr>
          <p:cNvSpPr/>
          <p:nvPr/>
        </p:nvSpPr>
        <p:spPr>
          <a:xfrm>
            <a:off x="577518" y="2203730"/>
            <a:ext cx="3116255" cy="646331"/>
          </a:xfrm>
          <a:prstGeom prst="rect">
            <a:avLst/>
          </a:prstGeom>
          <a:ln>
            <a:noFill/>
          </a:ln>
        </p:spPr>
        <p:txBody>
          <a:bodyPr wrap="square">
            <a:spAutoFit/>
          </a:bodyPr>
          <a:lstStyle/>
          <a:p>
            <a:pPr algn="ctr" defTabSz="685800"/>
            <a:r>
              <a:rPr lang="en-US" b="1" spc="23" dirty="0">
                <a:solidFill>
                  <a:srgbClr val="002A5C"/>
                </a:solidFill>
                <a:latin typeface="Arial" panose="020B0604020202020204" pitchFamily="34" charset="0"/>
                <a:cs typeface="Arial" panose="020B0604020202020204" pitchFamily="34" charset="0"/>
              </a:rPr>
              <a:t>1. Required Degree Offerings</a:t>
            </a:r>
            <a:endParaRPr lang="en-US" dirty="0">
              <a:solidFill>
                <a:srgbClr val="002A5C"/>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8237818-EFB9-462A-8313-57FA6F94BFB1}"/>
              </a:ext>
            </a:extLst>
          </p:cNvPr>
          <p:cNvSpPr/>
          <p:nvPr/>
        </p:nvSpPr>
        <p:spPr>
          <a:xfrm>
            <a:off x="577518" y="3504650"/>
            <a:ext cx="3116255" cy="646331"/>
          </a:xfrm>
          <a:prstGeom prst="rect">
            <a:avLst/>
          </a:prstGeom>
          <a:ln>
            <a:noFill/>
          </a:ln>
        </p:spPr>
        <p:txBody>
          <a:bodyPr wrap="square">
            <a:spAutoFit/>
          </a:bodyPr>
          <a:lstStyle/>
          <a:p>
            <a:pPr algn="ctr" defTabSz="685800"/>
            <a:r>
              <a:rPr lang="en-US" b="1" spc="23" dirty="0">
                <a:solidFill>
                  <a:srgbClr val="002A5C"/>
                </a:solidFill>
                <a:latin typeface="Arial" panose="020B0604020202020204" pitchFamily="34" charset="0"/>
                <a:cs typeface="Arial" panose="020B0604020202020204" pitchFamily="34" charset="0"/>
              </a:rPr>
              <a:t>2. Pell Grant Recipient Threshold</a:t>
            </a:r>
            <a:endParaRPr lang="en-US" dirty="0">
              <a:solidFill>
                <a:srgbClr val="002A5C"/>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EF04654-4930-4FF2-A959-860D0F9AD89F}"/>
              </a:ext>
            </a:extLst>
          </p:cNvPr>
          <p:cNvSpPr/>
          <p:nvPr/>
        </p:nvSpPr>
        <p:spPr>
          <a:xfrm>
            <a:off x="577518" y="4855124"/>
            <a:ext cx="3116255" cy="646331"/>
          </a:xfrm>
          <a:prstGeom prst="rect">
            <a:avLst/>
          </a:prstGeom>
          <a:ln>
            <a:noFill/>
          </a:ln>
        </p:spPr>
        <p:txBody>
          <a:bodyPr wrap="square">
            <a:spAutoFit/>
          </a:bodyPr>
          <a:lstStyle/>
          <a:p>
            <a:pPr algn="ctr" defTabSz="685800"/>
            <a:r>
              <a:rPr lang="en-US" b="1" spc="23" dirty="0">
                <a:solidFill>
                  <a:srgbClr val="002A5C"/>
                </a:solidFill>
                <a:latin typeface="Arial" panose="020B0604020202020204" pitchFamily="34" charset="0"/>
                <a:cs typeface="Arial" panose="020B0604020202020204" pitchFamily="34" charset="0"/>
              </a:rPr>
              <a:t>3. NIH RPG Funding Threshold</a:t>
            </a:r>
            <a:endParaRPr lang="en-US" dirty="0">
              <a:solidFill>
                <a:srgbClr val="002A5C"/>
              </a:solidFill>
              <a:latin typeface="Arial" panose="020B0604020202020204" pitchFamily="34" charset="0"/>
              <a:cs typeface="Arial" panose="020B0604020202020204" pitchFamily="34" charset="0"/>
            </a:endParaRPr>
          </a:p>
        </p:txBody>
      </p:sp>
      <p:sp>
        <p:nvSpPr>
          <p:cNvPr id="11" name="Arrow: Striped Right 10">
            <a:extLst>
              <a:ext uri="{FF2B5EF4-FFF2-40B4-BE49-F238E27FC236}">
                <a16:creationId xmlns:a16="http://schemas.microsoft.com/office/drawing/2014/main" id="{D0CC255C-74B5-4CB0-8424-1A3DCA88F7B7}"/>
              </a:ext>
            </a:extLst>
          </p:cNvPr>
          <p:cNvSpPr/>
          <p:nvPr/>
        </p:nvSpPr>
        <p:spPr>
          <a:xfrm rot="5400000">
            <a:off x="1964195" y="4314044"/>
            <a:ext cx="342900" cy="342900"/>
          </a:xfrm>
          <a:prstGeom prst="stripedRightArrow">
            <a:avLst/>
          </a:prstGeom>
          <a:noFill/>
          <a:ln>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Arrow: Striped Right 11">
            <a:extLst>
              <a:ext uri="{FF2B5EF4-FFF2-40B4-BE49-F238E27FC236}">
                <a16:creationId xmlns:a16="http://schemas.microsoft.com/office/drawing/2014/main" id="{05E9129B-ACCD-4504-A1BF-01F025F8A6A5}"/>
              </a:ext>
            </a:extLst>
          </p:cNvPr>
          <p:cNvSpPr/>
          <p:nvPr/>
        </p:nvSpPr>
        <p:spPr>
          <a:xfrm rot="5400000">
            <a:off x="1964195" y="2991467"/>
            <a:ext cx="342900" cy="342900"/>
          </a:xfrm>
          <a:prstGeom prst="stripedRightArrow">
            <a:avLst/>
          </a:prstGeom>
          <a:noFill/>
          <a:ln>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55870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D07DB9-B0D0-4BCA-B59B-7934EA82F09A}"/>
              </a:ext>
            </a:extLst>
          </p:cNvPr>
          <p:cNvSpPr/>
          <p:nvPr/>
        </p:nvSpPr>
        <p:spPr>
          <a:xfrm>
            <a:off x="0" y="857250"/>
            <a:ext cx="2676735" cy="110986"/>
          </a:xfrm>
          <a:prstGeom prst="rect">
            <a:avLst/>
          </a:prstGeom>
          <a:solidFill>
            <a:srgbClr val="B2D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474B682E-06BB-4161-AC03-61FCC237C18E}"/>
              </a:ext>
            </a:extLst>
          </p:cNvPr>
          <p:cNvSpPr txBox="1"/>
          <p:nvPr/>
        </p:nvSpPr>
        <p:spPr>
          <a:xfrm>
            <a:off x="149470" y="1138327"/>
            <a:ext cx="2528915" cy="738664"/>
          </a:xfrm>
          <a:prstGeom prst="rect">
            <a:avLst/>
          </a:prstGeom>
          <a:noFill/>
        </p:spPr>
        <p:txBody>
          <a:bodyPr wrap="square" rtlCol="0">
            <a:spAutoFit/>
          </a:bodyPr>
          <a:lstStyle/>
          <a:p>
            <a:pPr algn="r" defTabSz="685800"/>
            <a:r>
              <a:rPr lang="en-US" sz="2100" b="1" spc="23" dirty="0">
                <a:solidFill>
                  <a:srgbClr val="002A5C"/>
                </a:solidFill>
                <a:latin typeface="Arial" panose="020B0604020202020204" pitchFamily="34" charset="0"/>
                <a:cs typeface="Arial" panose="020B0604020202020204" pitchFamily="34" charset="0"/>
              </a:rPr>
              <a:t>PD/PI ELIGIBILITY</a:t>
            </a:r>
          </a:p>
        </p:txBody>
      </p:sp>
      <p:sp>
        <p:nvSpPr>
          <p:cNvPr id="4" name="TextBox 3">
            <a:extLst>
              <a:ext uri="{FF2B5EF4-FFF2-40B4-BE49-F238E27FC236}">
                <a16:creationId xmlns:a16="http://schemas.microsoft.com/office/drawing/2014/main" id="{BC1984FD-4079-4C9F-A898-A849BCE4F583}"/>
              </a:ext>
            </a:extLst>
          </p:cNvPr>
          <p:cNvSpPr txBox="1"/>
          <p:nvPr/>
        </p:nvSpPr>
        <p:spPr>
          <a:xfrm>
            <a:off x="263036" y="1970809"/>
            <a:ext cx="4114800" cy="3624069"/>
          </a:xfrm>
          <a:prstGeom prst="rect">
            <a:avLst/>
          </a:prstGeom>
          <a:noFill/>
        </p:spPr>
        <p:txBody>
          <a:bodyPr wrap="square" rtlCol="0">
            <a:spAutoFit/>
          </a:bodyPr>
          <a:lstStyle/>
          <a:p>
            <a:pPr defTabSz="685800"/>
            <a:r>
              <a:rPr lang="en-US" dirty="0">
                <a:solidFill>
                  <a:srgbClr val="002A5C"/>
                </a:solidFill>
                <a:latin typeface="Arial" panose="020B0604020202020204" pitchFamily="34" charset="0"/>
                <a:cs typeface="Arial" panose="020B0604020202020204" pitchFamily="34" charset="0"/>
              </a:rPr>
              <a:t>The </a:t>
            </a:r>
            <a:r>
              <a:rPr lang="en-US" b="1" dirty="0">
                <a:solidFill>
                  <a:srgbClr val="4963AE"/>
                </a:solidFill>
                <a:latin typeface="Arial" panose="020B0604020202020204" pitchFamily="34" charset="0"/>
                <a:cs typeface="Arial" panose="020B0604020202020204" pitchFamily="34" charset="0"/>
              </a:rPr>
              <a:t>SuRE mechanism </a:t>
            </a:r>
            <a:r>
              <a:rPr lang="en-US" dirty="0">
                <a:solidFill>
                  <a:srgbClr val="002A5C"/>
                </a:solidFill>
                <a:latin typeface="Arial" panose="020B0604020202020204" pitchFamily="34" charset="0"/>
                <a:cs typeface="Arial" panose="020B0604020202020204" pitchFamily="34" charset="0"/>
              </a:rPr>
              <a:t>is open to tenure-track (or equivalent) faculty applicants </a:t>
            </a:r>
            <a:r>
              <a:rPr lang="en-US" b="1" u="sng" dirty="0">
                <a:solidFill>
                  <a:srgbClr val="002A5C"/>
                </a:solidFill>
                <a:latin typeface="Arial" panose="020B0604020202020204" pitchFamily="34" charset="0"/>
                <a:cs typeface="Arial" panose="020B0604020202020204" pitchFamily="34" charset="0"/>
              </a:rPr>
              <a:t>with</a:t>
            </a:r>
            <a:r>
              <a:rPr lang="en-US" b="1" dirty="0">
                <a:solidFill>
                  <a:srgbClr val="002A5C"/>
                </a:solidFill>
                <a:latin typeface="Arial" panose="020B0604020202020204" pitchFamily="34" charset="0"/>
                <a:cs typeface="Arial" panose="020B0604020202020204" pitchFamily="34" charset="0"/>
              </a:rPr>
              <a:t>*</a:t>
            </a:r>
            <a:r>
              <a:rPr lang="en-US" dirty="0">
                <a:solidFill>
                  <a:srgbClr val="002A5C"/>
                </a:solidFill>
                <a:latin typeface="Arial" panose="020B0604020202020204" pitchFamily="34" charset="0"/>
                <a:cs typeface="Arial" panose="020B0604020202020204" pitchFamily="34" charset="0"/>
              </a:rPr>
              <a:t> prior research experience but are not currently funded by NIH RPG grant(s).</a:t>
            </a:r>
          </a:p>
          <a:p>
            <a:pPr defTabSz="685800"/>
            <a:endParaRPr lang="en-US" sz="1350" dirty="0">
              <a:solidFill>
                <a:srgbClr val="002A5C"/>
              </a:solidFill>
              <a:latin typeface="Arial" panose="020B0604020202020204" pitchFamily="34" charset="0"/>
              <a:cs typeface="Arial" panose="020B0604020202020204" pitchFamily="34" charset="0"/>
            </a:endParaRPr>
          </a:p>
          <a:p>
            <a:pPr marL="428625" indent="-214313" defTabSz="685800">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Exception - applicants with SCORE or SuRE awards in their final year </a:t>
            </a:r>
            <a:br>
              <a:rPr lang="en-US" dirty="0">
                <a:solidFill>
                  <a:srgbClr val="002A5C"/>
                </a:solidFill>
                <a:latin typeface="Arial" panose="020B0604020202020204" pitchFamily="34" charset="0"/>
                <a:cs typeface="Arial" panose="020B0604020202020204" pitchFamily="34" charset="0"/>
              </a:rPr>
            </a:br>
            <a:r>
              <a:rPr lang="en-US" sz="1050" dirty="0">
                <a:solidFill>
                  <a:srgbClr val="002A5C"/>
                </a:solidFill>
                <a:latin typeface="Arial" panose="020B0604020202020204" pitchFamily="34" charset="0"/>
                <a:cs typeface="Arial" panose="020B0604020202020204" pitchFamily="34" charset="0"/>
              </a:rPr>
              <a:t> </a:t>
            </a:r>
            <a:endParaRPr lang="en-US" dirty="0">
              <a:solidFill>
                <a:srgbClr val="002A5C"/>
              </a:solidFill>
              <a:latin typeface="Arial" panose="020B0604020202020204" pitchFamily="34" charset="0"/>
              <a:cs typeface="Arial" panose="020B0604020202020204" pitchFamily="34" charset="0"/>
            </a:endParaRPr>
          </a:p>
          <a:p>
            <a:pPr marL="428625" indent="-214313" defTabSz="685800">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Holding a </a:t>
            </a:r>
            <a:r>
              <a:rPr lang="en-US" sz="1500" i="1" dirty="0">
                <a:solidFill>
                  <a:srgbClr val="002A5C"/>
                </a:solidFill>
                <a:latin typeface="Arial" panose="020B0604020202020204" pitchFamily="34" charset="0"/>
                <a:cs typeface="Arial" panose="020B0604020202020204" pitchFamily="34" charset="0"/>
              </a:rPr>
              <a:t>co-Investigator </a:t>
            </a:r>
            <a:r>
              <a:rPr lang="en-US" sz="1500" dirty="0">
                <a:solidFill>
                  <a:srgbClr val="002A5C"/>
                </a:solidFill>
                <a:latin typeface="Arial" panose="020B0604020202020204" pitchFamily="34" charset="0"/>
                <a:cs typeface="Arial" panose="020B0604020202020204" pitchFamily="34" charset="0"/>
              </a:rPr>
              <a:t>role does not negate eligibility</a:t>
            </a:r>
            <a:br>
              <a:rPr lang="en-US" dirty="0">
                <a:solidFill>
                  <a:srgbClr val="002A5C"/>
                </a:solidFill>
                <a:latin typeface="Arial" panose="020B0604020202020204" pitchFamily="34" charset="0"/>
                <a:cs typeface="Arial" panose="020B0604020202020204" pitchFamily="34" charset="0"/>
              </a:rPr>
            </a:br>
            <a:r>
              <a:rPr lang="en-US" sz="1050" dirty="0">
                <a:solidFill>
                  <a:srgbClr val="002A5C"/>
                </a:solidFill>
                <a:latin typeface="Arial" panose="020B0604020202020204" pitchFamily="34" charset="0"/>
                <a:cs typeface="Arial" panose="020B0604020202020204" pitchFamily="34" charset="0"/>
              </a:rPr>
              <a:t> </a:t>
            </a:r>
            <a:endParaRPr lang="en-US" dirty="0">
              <a:solidFill>
                <a:srgbClr val="002A5C"/>
              </a:solidFill>
              <a:latin typeface="Arial" panose="020B0604020202020204" pitchFamily="34" charset="0"/>
              <a:cs typeface="Arial" panose="020B0604020202020204" pitchFamily="34" charset="0"/>
            </a:endParaRPr>
          </a:p>
          <a:p>
            <a:pPr marL="428625" indent="-214313" defTabSz="685800">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Effort commitment should match needs of the proposed project</a:t>
            </a:r>
          </a:p>
          <a:p>
            <a:pPr marL="214313" defTabSz="685800"/>
            <a:endParaRPr lang="en-US" sz="1500" dirty="0">
              <a:solidFill>
                <a:srgbClr val="002A5C"/>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DECAC28-8194-4479-8B5B-44B7AA523D79}"/>
              </a:ext>
            </a:extLst>
          </p:cNvPr>
          <p:cNvSpPr txBox="1"/>
          <p:nvPr/>
        </p:nvSpPr>
        <p:spPr>
          <a:xfrm>
            <a:off x="4900979" y="1970810"/>
            <a:ext cx="4114800" cy="3300904"/>
          </a:xfrm>
          <a:prstGeom prst="rect">
            <a:avLst/>
          </a:prstGeom>
          <a:noFill/>
        </p:spPr>
        <p:txBody>
          <a:bodyPr wrap="square" rtlCol="0">
            <a:spAutoFit/>
          </a:bodyPr>
          <a:lstStyle/>
          <a:p>
            <a:pPr defTabSz="685800"/>
            <a:r>
              <a:rPr lang="en-US" dirty="0">
                <a:solidFill>
                  <a:srgbClr val="002A5C"/>
                </a:solidFill>
                <a:latin typeface="Arial" panose="020B0604020202020204" pitchFamily="34" charset="0"/>
                <a:cs typeface="Arial" panose="020B0604020202020204" pitchFamily="34" charset="0"/>
              </a:rPr>
              <a:t>The </a:t>
            </a:r>
            <a:r>
              <a:rPr lang="en-US" b="1" dirty="0">
                <a:solidFill>
                  <a:srgbClr val="4963AE"/>
                </a:solidFill>
                <a:latin typeface="Arial" panose="020B0604020202020204" pitchFamily="34" charset="0"/>
                <a:cs typeface="Arial" panose="020B0604020202020204" pitchFamily="34" charset="0"/>
              </a:rPr>
              <a:t>SuRE-First mechanism </a:t>
            </a:r>
            <a:r>
              <a:rPr lang="en-US" dirty="0">
                <a:solidFill>
                  <a:srgbClr val="002A5C"/>
                </a:solidFill>
                <a:latin typeface="Arial" panose="020B0604020202020204" pitchFamily="34" charset="0"/>
                <a:cs typeface="Arial" panose="020B0604020202020204" pitchFamily="34" charset="0"/>
              </a:rPr>
              <a:t>is open to tenure-track (or equivalent) faculty applicants </a:t>
            </a:r>
            <a:r>
              <a:rPr lang="en-US" b="1" u="sng" dirty="0">
                <a:solidFill>
                  <a:srgbClr val="002A5C"/>
                </a:solidFill>
                <a:latin typeface="Arial" panose="020B0604020202020204" pitchFamily="34" charset="0"/>
                <a:cs typeface="Arial" panose="020B0604020202020204" pitchFamily="34" charset="0"/>
              </a:rPr>
              <a:t>with no</a:t>
            </a:r>
            <a:r>
              <a:rPr lang="en-US" b="1" dirty="0">
                <a:solidFill>
                  <a:srgbClr val="002A5C"/>
                </a:solidFill>
                <a:latin typeface="Arial" panose="020B0604020202020204" pitchFamily="34" charset="0"/>
                <a:cs typeface="Arial" panose="020B0604020202020204" pitchFamily="34" charset="0"/>
              </a:rPr>
              <a:t> </a:t>
            </a:r>
            <a:r>
              <a:rPr lang="en-US" dirty="0">
                <a:solidFill>
                  <a:srgbClr val="002A5C"/>
                </a:solidFill>
                <a:latin typeface="Arial" panose="020B0604020202020204" pitchFamily="34" charset="0"/>
                <a:cs typeface="Arial" panose="020B0604020202020204" pitchFamily="34" charset="0"/>
              </a:rPr>
              <a:t>prior independent external research grants as </a:t>
            </a:r>
            <a:r>
              <a:rPr lang="en-US" i="1" dirty="0">
                <a:solidFill>
                  <a:srgbClr val="002A5C"/>
                </a:solidFill>
                <a:latin typeface="Arial" panose="020B0604020202020204" pitchFamily="34" charset="0"/>
                <a:cs typeface="Arial" panose="020B0604020202020204" pitchFamily="34" charset="0"/>
              </a:rPr>
              <a:t>PD/PI.</a:t>
            </a:r>
          </a:p>
          <a:p>
            <a:pPr defTabSz="685800"/>
            <a:endParaRPr lang="en-US" sz="1350" i="1" dirty="0">
              <a:solidFill>
                <a:srgbClr val="002A5C"/>
              </a:solidFill>
              <a:latin typeface="Arial" panose="020B0604020202020204" pitchFamily="34" charset="0"/>
              <a:cs typeface="Arial" panose="020B0604020202020204" pitchFamily="34" charset="0"/>
            </a:endParaRPr>
          </a:p>
          <a:p>
            <a:pPr marL="428625" indent="-214313" defTabSz="685800">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Holding a </a:t>
            </a:r>
            <a:r>
              <a:rPr lang="en-US" sz="1500" i="1" dirty="0">
                <a:solidFill>
                  <a:srgbClr val="002A5C"/>
                </a:solidFill>
                <a:latin typeface="Arial" panose="020B0604020202020204" pitchFamily="34" charset="0"/>
                <a:cs typeface="Arial" panose="020B0604020202020204" pitchFamily="34" charset="0"/>
              </a:rPr>
              <a:t>co-Investigator</a:t>
            </a:r>
            <a:r>
              <a:rPr lang="en-US" sz="1500" dirty="0">
                <a:solidFill>
                  <a:srgbClr val="002A5C"/>
                </a:solidFill>
                <a:latin typeface="Arial" panose="020B0604020202020204" pitchFamily="34" charset="0"/>
                <a:cs typeface="Arial" panose="020B0604020202020204" pitchFamily="34" charset="0"/>
              </a:rPr>
              <a:t> role does not negate eligibility</a:t>
            </a:r>
            <a:br>
              <a:rPr lang="en-US" sz="1350" dirty="0">
                <a:solidFill>
                  <a:srgbClr val="002A5C"/>
                </a:solidFill>
                <a:latin typeface="Arial" panose="020B0604020202020204" pitchFamily="34" charset="0"/>
                <a:cs typeface="Arial" panose="020B0604020202020204" pitchFamily="34" charset="0"/>
              </a:rPr>
            </a:br>
            <a:r>
              <a:rPr lang="en-US" sz="900" dirty="0">
                <a:solidFill>
                  <a:srgbClr val="002A5C"/>
                </a:solidFill>
                <a:latin typeface="Arial" panose="020B0604020202020204" pitchFamily="34" charset="0"/>
                <a:cs typeface="Arial" panose="020B0604020202020204" pitchFamily="34" charset="0"/>
              </a:rPr>
              <a:t> </a:t>
            </a:r>
            <a:endParaRPr lang="en-US" sz="1350" dirty="0">
              <a:solidFill>
                <a:srgbClr val="002A5C"/>
              </a:solidFill>
              <a:latin typeface="Arial" panose="020B0604020202020204" pitchFamily="34" charset="0"/>
              <a:cs typeface="Arial" panose="020B0604020202020204" pitchFamily="34" charset="0"/>
            </a:endParaRPr>
          </a:p>
          <a:p>
            <a:pPr marL="428625" indent="-214313" defTabSz="685800">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Must commit </a:t>
            </a:r>
            <a:r>
              <a:rPr lang="en-US" sz="1500" u="sng" dirty="0">
                <a:solidFill>
                  <a:srgbClr val="002A5C"/>
                </a:solidFill>
                <a:latin typeface="Arial" panose="020B0604020202020204" pitchFamily="34" charset="0"/>
                <a:cs typeface="Arial" panose="020B0604020202020204" pitchFamily="34" charset="0"/>
              </a:rPr>
              <a:t>&gt;</a:t>
            </a:r>
            <a:r>
              <a:rPr lang="en-US" sz="1500" dirty="0">
                <a:solidFill>
                  <a:srgbClr val="002A5C"/>
                </a:solidFill>
                <a:latin typeface="Arial" panose="020B0604020202020204" pitchFamily="34" charset="0"/>
                <a:cs typeface="Arial" panose="020B0604020202020204" pitchFamily="34" charset="0"/>
              </a:rPr>
              <a:t>6 person months effort/project year*</a:t>
            </a:r>
            <a:br>
              <a:rPr lang="en-US" sz="1350" dirty="0">
                <a:solidFill>
                  <a:srgbClr val="002A5C"/>
                </a:solidFill>
                <a:latin typeface="Arial" panose="020B0604020202020204" pitchFamily="34" charset="0"/>
                <a:cs typeface="Arial" panose="020B0604020202020204" pitchFamily="34" charset="0"/>
              </a:rPr>
            </a:br>
            <a:r>
              <a:rPr lang="en-US" sz="900" dirty="0">
                <a:solidFill>
                  <a:srgbClr val="002A5C"/>
                </a:solidFill>
                <a:latin typeface="Arial" panose="020B0604020202020204" pitchFamily="34" charset="0"/>
                <a:cs typeface="Arial" panose="020B0604020202020204" pitchFamily="34" charset="0"/>
              </a:rPr>
              <a:t> </a:t>
            </a:r>
            <a:endParaRPr lang="en-US" sz="1350" dirty="0">
              <a:solidFill>
                <a:srgbClr val="002A5C"/>
              </a:solidFill>
              <a:latin typeface="Arial" panose="020B0604020202020204" pitchFamily="34" charset="0"/>
              <a:cs typeface="Arial" panose="020B0604020202020204" pitchFamily="34" charset="0"/>
            </a:endParaRPr>
          </a:p>
          <a:p>
            <a:pPr marL="428625" indent="-214313" defTabSz="685800">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Must identify a US-based scientist(s) with relevant expertise and research funding to serve as a mentor(s)</a:t>
            </a:r>
          </a:p>
        </p:txBody>
      </p:sp>
      <p:sp>
        <p:nvSpPr>
          <p:cNvPr id="8" name="TextBox 7">
            <a:extLst>
              <a:ext uri="{FF2B5EF4-FFF2-40B4-BE49-F238E27FC236}">
                <a16:creationId xmlns:a16="http://schemas.microsoft.com/office/drawing/2014/main" id="{D830C7D6-188B-44D7-AF15-42DDB55C6484}"/>
              </a:ext>
            </a:extLst>
          </p:cNvPr>
          <p:cNvSpPr txBox="1"/>
          <p:nvPr/>
        </p:nvSpPr>
        <p:spPr>
          <a:xfrm>
            <a:off x="1206012" y="5592716"/>
            <a:ext cx="7810570" cy="276999"/>
          </a:xfrm>
          <a:prstGeom prst="rect">
            <a:avLst/>
          </a:prstGeom>
          <a:noFill/>
        </p:spPr>
        <p:txBody>
          <a:bodyPr wrap="square">
            <a:spAutoFit/>
          </a:bodyPr>
          <a:lstStyle/>
          <a:p>
            <a:pPr marL="214313" defTabSz="685800"/>
            <a:r>
              <a:rPr lang="en-US" sz="1200" i="1" dirty="0">
                <a:solidFill>
                  <a:srgbClr val="002A5C"/>
                </a:solidFill>
                <a:latin typeface="Arial" panose="020B0604020202020204" pitchFamily="34" charset="0"/>
                <a:cs typeface="Arial" panose="020B0604020202020204" pitchFamily="34" charset="0"/>
              </a:rPr>
              <a:t>*Those who meet SuRE-First eligibility, but are unable to commit 6 months of effort may also apply for SuRE</a:t>
            </a:r>
          </a:p>
        </p:txBody>
      </p:sp>
      <p:cxnSp>
        <p:nvCxnSpPr>
          <p:cNvPr id="9" name="Straight Connector 8">
            <a:extLst>
              <a:ext uri="{FF2B5EF4-FFF2-40B4-BE49-F238E27FC236}">
                <a16:creationId xmlns:a16="http://schemas.microsoft.com/office/drawing/2014/main" id="{E4073A6D-FA2B-49CA-8BC7-497421181D9B}"/>
              </a:ext>
            </a:extLst>
          </p:cNvPr>
          <p:cNvCxnSpPr>
            <a:cxnSpLocks/>
          </p:cNvCxnSpPr>
          <p:nvPr/>
        </p:nvCxnSpPr>
        <p:spPr>
          <a:xfrm>
            <a:off x="4602306" y="1970810"/>
            <a:ext cx="0" cy="3295948"/>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080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D07DB9-B0D0-4BCA-B59B-7934EA82F09A}"/>
              </a:ext>
            </a:extLst>
          </p:cNvPr>
          <p:cNvSpPr/>
          <p:nvPr/>
        </p:nvSpPr>
        <p:spPr>
          <a:xfrm>
            <a:off x="0" y="857250"/>
            <a:ext cx="2676735" cy="110986"/>
          </a:xfrm>
          <a:prstGeom prst="rect">
            <a:avLst/>
          </a:prstGeom>
          <a:solidFill>
            <a:srgbClr val="B2D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474B682E-06BB-4161-AC03-61FCC237C18E}"/>
              </a:ext>
            </a:extLst>
          </p:cNvPr>
          <p:cNvSpPr txBox="1"/>
          <p:nvPr/>
        </p:nvSpPr>
        <p:spPr>
          <a:xfrm>
            <a:off x="149470" y="1138327"/>
            <a:ext cx="2528915" cy="415498"/>
          </a:xfrm>
          <a:prstGeom prst="rect">
            <a:avLst/>
          </a:prstGeom>
          <a:noFill/>
        </p:spPr>
        <p:txBody>
          <a:bodyPr wrap="square" rtlCol="0">
            <a:spAutoFit/>
          </a:bodyPr>
          <a:lstStyle/>
          <a:p>
            <a:pPr algn="r" defTabSz="685800"/>
            <a:r>
              <a:rPr lang="en-US" sz="2100" b="1" spc="23" dirty="0">
                <a:solidFill>
                  <a:srgbClr val="002A5C"/>
                </a:solidFill>
                <a:latin typeface="Arial" panose="020B0604020202020204" pitchFamily="34" charset="0"/>
                <a:cs typeface="Arial" panose="020B0604020202020204" pitchFamily="34" charset="0"/>
              </a:rPr>
              <a:t>R16 FUNDING</a:t>
            </a:r>
          </a:p>
        </p:txBody>
      </p:sp>
      <p:cxnSp>
        <p:nvCxnSpPr>
          <p:cNvPr id="4" name="Straight Connector 3">
            <a:extLst>
              <a:ext uri="{FF2B5EF4-FFF2-40B4-BE49-F238E27FC236}">
                <a16:creationId xmlns:a16="http://schemas.microsoft.com/office/drawing/2014/main" id="{C7EAE7E1-A95F-4E9D-88B2-BBE2FECC3C36}"/>
              </a:ext>
            </a:extLst>
          </p:cNvPr>
          <p:cNvCxnSpPr>
            <a:cxnSpLocks/>
          </p:cNvCxnSpPr>
          <p:nvPr/>
        </p:nvCxnSpPr>
        <p:spPr>
          <a:xfrm>
            <a:off x="4602306" y="1970810"/>
            <a:ext cx="0" cy="3295948"/>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09438E-D4EE-4765-BB5A-35AC167DB283}"/>
              </a:ext>
            </a:extLst>
          </p:cNvPr>
          <p:cNvSpPr txBox="1"/>
          <p:nvPr/>
        </p:nvSpPr>
        <p:spPr>
          <a:xfrm>
            <a:off x="551210" y="2046336"/>
            <a:ext cx="3480689" cy="2769989"/>
          </a:xfrm>
          <a:prstGeom prst="rect">
            <a:avLst/>
          </a:prstGeom>
          <a:noFill/>
        </p:spPr>
        <p:txBody>
          <a:bodyPr wrap="square" rtlCol="0">
            <a:spAutoFit/>
          </a:bodyPr>
          <a:lstStyle/>
          <a:p>
            <a:pPr defTabSz="685800"/>
            <a:r>
              <a:rPr lang="en-US" dirty="0">
                <a:solidFill>
                  <a:srgbClr val="002A5C"/>
                </a:solidFill>
                <a:latin typeface="Arial" panose="020B0604020202020204" pitchFamily="34" charset="0"/>
                <a:cs typeface="Arial" panose="020B0604020202020204" pitchFamily="34" charset="0"/>
              </a:rPr>
              <a:t>Currently, R16 proposal number is relatively low and success rates are high (&gt;40%)</a:t>
            </a:r>
          </a:p>
          <a:p>
            <a:pPr marL="600075" lvl="1" indent="-257175" defTabSz="685800">
              <a:spcBef>
                <a:spcPts val="900"/>
              </a:spcBef>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Keep in mind, that as awareness of the program grows, there maybe shifts in success rates</a:t>
            </a:r>
          </a:p>
          <a:p>
            <a:pPr marL="600075" lvl="1" indent="-257175" defTabSz="685800">
              <a:spcBef>
                <a:spcPts val="900"/>
              </a:spcBef>
              <a:buFont typeface="Arial" panose="020B0604020202020204" pitchFamily="34" charset="0"/>
              <a:buChar char="•"/>
            </a:pPr>
            <a:r>
              <a:rPr lang="en-US" sz="1500" dirty="0">
                <a:solidFill>
                  <a:srgbClr val="002A5C"/>
                </a:solidFill>
                <a:latin typeface="Arial" panose="020B0604020202020204" pitchFamily="34" charset="0"/>
                <a:cs typeface="Arial" panose="020B0604020202020204" pitchFamily="34" charset="0"/>
              </a:rPr>
              <a:t>The </a:t>
            </a:r>
            <a:r>
              <a:rPr lang="en-US" sz="1500" b="1" dirty="0">
                <a:solidFill>
                  <a:srgbClr val="4963AE"/>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UK SuRE Resource Center</a:t>
            </a:r>
            <a:r>
              <a:rPr lang="en-US" sz="1500" dirty="0">
                <a:solidFill>
                  <a:srgbClr val="4963AE"/>
                </a:solidFill>
                <a:latin typeface="Arial" panose="020B0604020202020204" pitchFamily="34" charset="0"/>
                <a:cs typeface="Arial" panose="020B0604020202020204" pitchFamily="34" charset="0"/>
              </a:rPr>
              <a:t> </a:t>
            </a:r>
            <a:r>
              <a:rPr lang="en-US" sz="1500" dirty="0">
                <a:solidFill>
                  <a:srgbClr val="002A5C"/>
                </a:solidFill>
                <a:latin typeface="Arial" panose="020B0604020202020204" pitchFamily="34" charset="0"/>
                <a:cs typeface="Arial" panose="020B0604020202020204" pitchFamily="34" charset="0"/>
              </a:rPr>
              <a:t>is available to assist those at R16-eligible institutions</a:t>
            </a:r>
          </a:p>
        </p:txBody>
      </p:sp>
      <p:pic>
        <p:nvPicPr>
          <p:cNvPr id="8" name="Picture 7">
            <a:extLst>
              <a:ext uri="{FF2B5EF4-FFF2-40B4-BE49-F238E27FC236}">
                <a16:creationId xmlns:a16="http://schemas.microsoft.com/office/drawing/2014/main" id="{EFC7C16E-553B-4B86-BED2-C8E2D5C9AB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7757" y="2633520"/>
            <a:ext cx="3147263" cy="1775145"/>
          </a:xfrm>
          <a:prstGeom prst="rect">
            <a:avLst/>
          </a:prstGeom>
        </p:spPr>
      </p:pic>
      <p:sp>
        <p:nvSpPr>
          <p:cNvPr id="9" name="TextBox 8">
            <a:extLst>
              <a:ext uri="{FF2B5EF4-FFF2-40B4-BE49-F238E27FC236}">
                <a16:creationId xmlns:a16="http://schemas.microsoft.com/office/drawing/2014/main" id="{5A63D64C-9531-4969-89C6-C9E49A377748}"/>
              </a:ext>
            </a:extLst>
          </p:cNvPr>
          <p:cNvSpPr txBox="1"/>
          <p:nvPr/>
        </p:nvSpPr>
        <p:spPr>
          <a:xfrm>
            <a:off x="5254221" y="1829368"/>
            <a:ext cx="3189207" cy="646331"/>
          </a:xfrm>
          <a:prstGeom prst="rect">
            <a:avLst/>
          </a:prstGeom>
          <a:noFill/>
        </p:spPr>
        <p:txBody>
          <a:bodyPr wrap="none" rtlCol="0">
            <a:spAutoFit/>
          </a:bodyPr>
          <a:lstStyle/>
          <a:p>
            <a:pPr defTabSz="685800"/>
            <a:r>
              <a:rPr lang="en-US" b="1" dirty="0">
                <a:solidFill>
                  <a:srgbClr val="002A5C"/>
                </a:solidFill>
                <a:latin typeface="Arial" panose="020B0604020202020204" pitchFamily="34" charset="0"/>
                <a:cs typeface="Arial" panose="020B0604020202020204" pitchFamily="34" charset="0"/>
              </a:rPr>
              <a:t>Currently, </a:t>
            </a:r>
            <a:r>
              <a:rPr lang="en-US" b="1" dirty="0">
                <a:solidFill>
                  <a:srgbClr val="4963AE"/>
                </a:solidFill>
                <a:latin typeface="Arial" panose="020B0604020202020204" pitchFamily="34" charset="0"/>
                <a:cs typeface="Arial" panose="020B0604020202020204" pitchFamily="34" charset="0"/>
              </a:rPr>
              <a:t>150</a:t>
            </a:r>
            <a:r>
              <a:rPr lang="en-US" b="1" dirty="0">
                <a:solidFill>
                  <a:srgbClr val="002A5C"/>
                </a:solidFill>
                <a:latin typeface="Arial" panose="020B0604020202020204" pitchFamily="34" charset="0"/>
                <a:cs typeface="Arial" panose="020B0604020202020204" pitchFamily="34" charset="0"/>
              </a:rPr>
              <a:t> Active R16s</a:t>
            </a:r>
          </a:p>
          <a:p>
            <a:pPr algn="ctr" defTabSz="685800"/>
            <a:r>
              <a:rPr lang="en-US" sz="1200" b="1" dirty="0">
                <a:solidFill>
                  <a:srgbClr val="002A5C"/>
                </a:solidFill>
                <a:latin typeface="Arial" panose="020B0604020202020204" pitchFamily="34" charset="0"/>
                <a:cs typeface="Arial" panose="020B0604020202020204" pitchFamily="34" charset="0"/>
              </a:rPr>
              <a:t>Active R16 Award Distribution by IC</a:t>
            </a:r>
            <a:r>
              <a:rPr lang="en-US" b="1" dirty="0">
                <a:solidFill>
                  <a:srgbClr val="002A5C"/>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2E4449A5-3E45-4387-AF22-F85A828BAE9D}"/>
              </a:ext>
            </a:extLst>
          </p:cNvPr>
          <p:cNvSpPr/>
          <p:nvPr/>
        </p:nvSpPr>
        <p:spPr>
          <a:xfrm>
            <a:off x="7731669" y="4380012"/>
            <a:ext cx="102870" cy="10578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C00000"/>
              </a:solidFill>
              <a:latin typeface="Calibri" panose="020F0502020204030204"/>
            </a:endParaRPr>
          </a:p>
        </p:txBody>
      </p:sp>
      <p:sp>
        <p:nvSpPr>
          <p:cNvPr id="11" name="TextBox 10">
            <a:extLst>
              <a:ext uri="{FF2B5EF4-FFF2-40B4-BE49-F238E27FC236}">
                <a16:creationId xmlns:a16="http://schemas.microsoft.com/office/drawing/2014/main" id="{3C18DF2F-38F3-4B81-BB33-F12BC72F714A}"/>
              </a:ext>
            </a:extLst>
          </p:cNvPr>
          <p:cNvSpPr txBox="1"/>
          <p:nvPr/>
        </p:nvSpPr>
        <p:spPr>
          <a:xfrm>
            <a:off x="7854366" y="4329028"/>
            <a:ext cx="744114" cy="219291"/>
          </a:xfrm>
          <a:prstGeom prst="rect">
            <a:avLst/>
          </a:prstGeom>
          <a:noFill/>
        </p:spPr>
        <p:txBody>
          <a:bodyPr wrap="none" rtlCol="0">
            <a:spAutoFit/>
          </a:bodyPr>
          <a:lstStyle/>
          <a:p>
            <a:pPr defTabSz="685800"/>
            <a:r>
              <a:rPr lang="en-US" sz="825" b="1" dirty="0">
                <a:solidFill>
                  <a:srgbClr val="002A5C"/>
                </a:solidFill>
                <a:latin typeface="Arial" panose="020B0604020202020204" pitchFamily="34" charset="0"/>
                <a:cs typeface="Arial" panose="020B0604020202020204" pitchFamily="34" charset="0"/>
              </a:rPr>
              <a:t>NIAID</a:t>
            </a:r>
            <a:r>
              <a:rPr lang="en-US" sz="825" dirty="0">
                <a:solidFill>
                  <a:srgbClr val="002A5C"/>
                </a:solidFill>
                <a:latin typeface="Arial" panose="020B0604020202020204" pitchFamily="34" charset="0"/>
                <a:cs typeface="Arial" panose="020B0604020202020204" pitchFamily="34" charset="0"/>
              </a:rPr>
              <a:t> 5.3%</a:t>
            </a:r>
          </a:p>
        </p:txBody>
      </p:sp>
      <p:sp>
        <p:nvSpPr>
          <p:cNvPr id="12" name="Rectangle 11">
            <a:extLst>
              <a:ext uri="{FF2B5EF4-FFF2-40B4-BE49-F238E27FC236}">
                <a16:creationId xmlns:a16="http://schemas.microsoft.com/office/drawing/2014/main" id="{2FDEC9C1-1140-49A4-AC27-01AF259D965E}"/>
              </a:ext>
            </a:extLst>
          </p:cNvPr>
          <p:cNvSpPr/>
          <p:nvPr/>
        </p:nvSpPr>
        <p:spPr>
          <a:xfrm>
            <a:off x="7731669" y="4560917"/>
            <a:ext cx="102870" cy="10578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C00000"/>
              </a:solidFill>
              <a:latin typeface="Calibri" panose="020F0502020204030204"/>
            </a:endParaRPr>
          </a:p>
        </p:txBody>
      </p:sp>
      <p:sp>
        <p:nvSpPr>
          <p:cNvPr id="13" name="TextBox 12">
            <a:extLst>
              <a:ext uri="{FF2B5EF4-FFF2-40B4-BE49-F238E27FC236}">
                <a16:creationId xmlns:a16="http://schemas.microsoft.com/office/drawing/2014/main" id="{9FA9A4E2-D9B9-41D8-A6D6-86EC741715BB}"/>
              </a:ext>
            </a:extLst>
          </p:cNvPr>
          <p:cNvSpPr txBox="1"/>
          <p:nvPr/>
        </p:nvSpPr>
        <p:spPr>
          <a:xfrm>
            <a:off x="7854366" y="4509933"/>
            <a:ext cx="785793" cy="219291"/>
          </a:xfrm>
          <a:prstGeom prst="rect">
            <a:avLst/>
          </a:prstGeom>
          <a:noFill/>
        </p:spPr>
        <p:txBody>
          <a:bodyPr wrap="none" rtlCol="0">
            <a:spAutoFit/>
          </a:bodyPr>
          <a:lstStyle/>
          <a:p>
            <a:pPr defTabSz="685800"/>
            <a:r>
              <a:rPr lang="en-US" sz="825" b="1" dirty="0">
                <a:solidFill>
                  <a:srgbClr val="002A5C"/>
                </a:solidFill>
                <a:latin typeface="Arial" panose="020B0604020202020204" pitchFamily="34" charset="0"/>
                <a:cs typeface="Arial" panose="020B0604020202020204" pitchFamily="34" charset="0"/>
              </a:rPr>
              <a:t>NINDS</a:t>
            </a:r>
            <a:r>
              <a:rPr lang="en-US" sz="825" dirty="0">
                <a:solidFill>
                  <a:srgbClr val="002A5C"/>
                </a:solidFill>
                <a:latin typeface="Arial" panose="020B0604020202020204" pitchFamily="34" charset="0"/>
                <a:cs typeface="Arial" panose="020B0604020202020204" pitchFamily="34" charset="0"/>
              </a:rPr>
              <a:t> 4.7%</a:t>
            </a:r>
          </a:p>
        </p:txBody>
      </p:sp>
      <p:sp>
        <p:nvSpPr>
          <p:cNvPr id="14" name="Rectangle 13">
            <a:extLst>
              <a:ext uri="{FF2B5EF4-FFF2-40B4-BE49-F238E27FC236}">
                <a16:creationId xmlns:a16="http://schemas.microsoft.com/office/drawing/2014/main" id="{CC7553D9-E9FE-4668-AB29-415B082D2E96}"/>
              </a:ext>
            </a:extLst>
          </p:cNvPr>
          <p:cNvSpPr/>
          <p:nvPr/>
        </p:nvSpPr>
        <p:spPr>
          <a:xfrm>
            <a:off x="7731669" y="4741948"/>
            <a:ext cx="102870" cy="105780"/>
          </a:xfrm>
          <a:prstGeom prst="rect">
            <a:avLst/>
          </a:prstGeom>
          <a:solidFill>
            <a:srgbClr val="2C7C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C00000"/>
              </a:solidFill>
              <a:latin typeface="Calibri" panose="020F0502020204030204"/>
            </a:endParaRPr>
          </a:p>
        </p:txBody>
      </p:sp>
      <p:sp>
        <p:nvSpPr>
          <p:cNvPr id="15" name="TextBox 14">
            <a:extLst>
              <a:ext uri="{FF2B5EF4-FFF2-40B4-BE49-F238E27FC236}">
                <a16:creationId xmlns:a16="http://schemas.microsoft.com/office/drawing/2014/main" id="{0D0C710C-3707-41A8-86C2-70F84781D176}"/>
              </a:ext>
            </a:extLst>
          </p:cNvPr>
          <p:cNvSpPr txBox="1"/>
          <p:nvPr/>
        </p:nvSpPr>
        <p:spPr>
          <a:xfrm>
            <a:off x="7854366" y="4690963"/>
            <a:ext cx="631904" cy="219291"/>
          </a:xfrm>
          <a:prstGeom prst="rect">
            <a:avLst/>
          </a:prstGeom>
          <a:noFill/>
        </p:spPr>
        <p:txBody>
          <a:bodyPr wrap="none" rtlCol="0">
            <a:spAutoFit/>
          </a:bodyPr>
          <a:lstStyle/>
          <a:p>
            <a:pPr defTabSz="685800"/>
            <a:r>
              <a:rPr lang="en-US" sz="825" b="1" dirty="0">
                <a:solidFill>
                  <a:srgbClr val="002A5C"/>
                </a:solidFill>
                <a:latin typeface="Arial" panose="020B0604020202020204" pitchFamily="34" charset="0"/>
                <a:cs typeface="Arial" panose="020B0604020202020204" pitchFamily="34" charset="0"/>
              </a:rPr>
              <a:t>NEI</a:t>
            </a:r>
            <a:r>
              <a:rPr lang="en-US" sz="825" dirty="0">
                <a:solidFill>
                  <a:srgbClr val="002A5C"/>
                </a:solidFill>
                <a:latin typeface="Arial" panose="020B0604020202020204" pitchFamily="34" charset="0"/>
                <a:cs typeface="Arial" panose="020B0604020202020204" pitchFamily="34" charset="0"/>
              </a:rPr>
              <a:t> 1.3%</a:t>
            </a:r>
          </a:p>
        </p:txBody>
      </p:sp>
      <p:sp>
        <p:nvSpPr>
          <p:cNvPr id="16" name="Rectangle 15">
            <a:extLst>
              <a:ext uri="{FF2B5EF4-FFF2-40B4-BE49-F238E27FC236}">
                <a16:creationId xmlns:a16="http://schemas.microsoft.com/office/drawing/2014/main" id="{641E5C7A-DE54-4584-B37B-F2FFAFBD8C9B}"/>
              </a:ext>
            </a:extLst>
          </p:cNvPr>
          <p:cNvSpPr/>
          <p:nvPr/>
        </p:nvSpPr>
        <p:spPr>
          <a:xfrm>
            <a:off x="7731669" y="4921885"/>
            <a:ext cx="102870" cy="1057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C00000"/>
              </a:solidFill>
              <a:latin typeface="Calibri" panose="020F0502020204030204"/>
            </a:endParaRPr>
          </a:p>
        </p:txBody>
      </p:sp>
      <p:sp>
        <p:nvSpPr>
          <p:cNvPr id="17" name="TextBox 16">
            <a:extLst>
              <a:ext uri="{FF2B5EF4-FFF2-40B4-BE49-F238E27FC236}">
                <a16:creationId xmlns:a16="http://schemas.microsoft.com/office/drawing/2014/main" id="{262F862F-4687-4AF0-A3D5-2FDCAAFC2434}"/>
              </a:ext>
            </a:extLst>
          </p:cNvPr>
          <p:cNvSpPr txBox="1"/>
          <p:nvPr/>
        </p:nvSpPr>
        <p:spPr>
          <a:xfrm>
            <a:off x="7854366" y="4870900"/>
            <a:ext cx="638316" cy="219291"/>
          </a:xfrm>
          <a:prstGeom prst="rect">
            <a:avLst/>
          </a:prstGeom>
          <a:noFill/>
        </p:spPr>
        <p:txBody>
          <a:bodyPr wrap="none" rtlCol="0">
            <a:spAutoFit/>
          </a:bodyPr>
          <a:lstStyle/>
          <a:p>
            <a:pPr defTabSz="685800"/>
            <a:r>
              <a:rPr lang="en-US" sz="825" b="1" dirty="0">
                <a:solidFill>
                  <a:srgbClr val="002A5C"/>
                </a:solidFill>
                <a:latin typeface="Arial" panose="020B0604020202020204" pitchFamily="34" charset="0"/>
                <a:cs typeface="Arial" panose="020B0604020202020204" pitchFamily="34" charset="0"/>
              </a:rPr>
              <a:t>NIA</a:t>
            </a:r>
            <a:r>
              <a:rPr lang="en-US" sz="825" dirty="0">
                <a:solidFill>
                  <a:srgbClr val="002A5C"/>
                </a:solidFill>
                <a:latin typeface="Arial" panose="020B0604020202020204" pitchFamily="34" charset="0"/>
                <a:cs typeface="Arial" panose="020B0604020202020204" pitchFamily="34" charset="0"/>
              </a:rPr>
              <a:t> 0.7%</a:t>
            </a:r>
          </a:p>
        </p:txBody>
      </p:sp>
      <p:sp>
        <p:nvSpPr>
          <p:cNvPr id="18" name="TextBox 17">
            <a:extLst>
              <a:ext uri="{FF2B5EF4-FFF2-40B4-BE49-F238E27FC236}">
                <a16:creationId xmlns:a16="http://schemas.microsoft.com/office/drawing/2014/main" id="{70925DAC-1FF5-4C0F-B171-7A735D87FD0D}"/>
              </a:ext>
            </a:extLst>
          </p:cNvPr>
          <p:cNvSpPr txBox="1"/>
          <p:nvPr/>
        </p:nvSpPr>
        <p:spPr>
          <a:xfrm>
            <a:off x="5505778" y="4016250"/>
            <a:ext cx="625492" cy="415498"/>
          </a:xfrm>
          <a:prstGeom prst="rect">
            <a:avLst/>
          </a:prstGeom>
          <a:noFill/>
        </p:spPr>
        <p:txBody>
          <a:bodyPr wrap="none" rtlCol="0">
            <a:spAutoFit/>
          </a:bodyPr>
          <a:lstStyle/>
          <a:p>
            <a:pPr algn="ctr" defTabSz="685800"/>
            <a:r>
              <a:rPr lang="en-US" sz="1050" b="1" dirty="0">
                <a:solidFill>
                  <a:srgbClr val="4776FB"/>
                </a:solidFill>
                <a:latin typeface="Arial" panose="020B0604020202020204" pitchFamily="34" charset="0"/>
                <a:cs typeface="Arial" panose="020B0604020202020204" pitchFamily="34" charset="0"/>
              </a:rPr>
              <a:t>NIGMS</a:t>
            </a:r>
          </a:p>
          <a:p>
            <a:pPr algn="ctr" defTabSz="685800"/>
            <a:r>
              <a:rPr lang="en-US" sz="1050" dirty="0">
                <a:solidFill>
                  <a:srgbClr val="4776FB"/>
                </a:solidFill>
                <a:latin typeface="Arial" panose="020B0604020202020204" pitchFamily="34" charset="0"/>
                <a:cs typeface="Arial" panose="020B0604020202020204" pitchFamily="34" charset="0"/>
              </a:rPr>
              <a:t>88%</a:t>
            </a:r>
          </a:p>
        </p:txBody>
      </p:sp>
      <p:sp>
        <p:nvSpPr>
          <p:cNvPr id="19" name="TextBox 18">
            <a:extLst>
              <a:ext uri="{FF2B5EF4-FFF2-40B4-BE49-F238E27FC236}">
                <a16:creationId xmlns:a16="http://schemas.microsoft.com/office/drawing/2014/main" id="{15075EB3-2926-48E8-91D0-ED3289759D93}"/>
              </a:ext>
            </a:extLst>
          </p:cNvPr>
          <p:cNvSpPr txBox="1"/>
          <p:nvPr/>
        </p:nvSpPr>
        <p:spPr>
          <a:xfrm>
            <a:off x="7215511" y="2633520"/>
            <a:ext cx="790601" cy="415498"/>
          </a:xfrm>
          <a:prstGeom prst="rect">
            <a:avLst/>
          </a:prstGeom>
          <a:noFill/>
        </p:spPr>
        <p:txBody>
          <a:bodyPr wrap="none" rtlCol="0">
            <a:spAutoFit/>
          </a:bodyPr>
          <a:lstStyle/>
          <a:p>
            <a:pPr algn="ctr" defTabSz="685800"/>
            <a:r>
              <a:rPr lang="en-US" sz="1050" b="1" dirty="0">
                <a:solidFill>
                  <a:srgbClr val="002A5C"/>
                </a:solidFill>
                <a:latin typeface="Arial" panose="020B0604020202020204" pitchFamily="34" charset="0"/>
                <a:cs typeface="Arial" panose="020B0604020202020204" pitchFamily="34" charset="0"/>
              </a:rPr>
              <a:t>Other ICs</a:t>
            </a:r>
          </a:p>
          <a:p>
            <a:pPr algn="ctr" defTabSz="685800"/>
            <a:r>
              <a:rPr lang="en-US" sz="1050" dirty="0">
                <a:solidFill>
                  <a:srgbClr val="002A5C"/>
                </a:solidFill>
                <a:latin typeface="Arial" panose="020B0604020202020204" pitchFamily="34" charset="0"/>
                <a:cs typeface="Arial" panose="020B0604020202020204" pitchFamily="34" charset="0"/>
              </a:rPr>
              <a:t>12%</a:t>
            </a:r>
          </a:p>
        </p:txBody>
      </p:sp>
      <p:sp>
        <p:nvSpPr>
          <p:cNvPr id="2" name="Rectangle 1">
            <a:extLst>
              <a:ext uri="{FF2B5EF4-FFF2-40B4-BE49-F238E27FC236}">
                <a16:creationId xmlns:a16="http://schemas.microsoft.com/office/drawing/2014/main" id="{72820B0E-9135-4149-ADB9-8B68EFCE850E}"/>
              </a:ext>
            </a:extLst>
          </p:cNvPr>
          <p:cNvSpPr/>
          <p:nvPr/>
        </p:nvSpPr>
        <p:spPr>
          <a:xfrm>
            <a:off x="543390" y="5433262"/>
            <a:ext cx="8117833" cy="415498"/>
          </a:xfrm>
          <a:prstGeom prst="rect">
            <a:avLst/>
          </a:prstGeom>
        </p:spPr>
        <p:txBody>
          <a:bodyPr wrap="square">
            <a:spAutoFit/>
          </a:bodyPr>
          <a:lstStyle/>
          <a:p>
            <a:pPr algn="ctr" defTabSz="685800"/>
            <a:r>
              <a:rPr lang="en-US" sz="1050" b="1" dirty="0">
                <a:solidFill>
                  <a:srgbClr val="002A5C"/>
                </a:solidFill>
                <a:latin typeface="Arial" panose="020B0604020202020204" pitchFamily="34" charset="0"/>
                <a:cs typeface="Arial" panose="020B0604020202020204" pitchFamily="34" charset="0"/>
              </a:rPr>
              <a:t>NIH FY23 Funding Data: </a:t>
            </a:r>
            <a:r>
              <a:rPr lang="en-US" sz="1050" dirty="0">
                <a:solidFill>
                  <a:srgbClr val="4963A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https://report.nih.gov/funding/nih-budget-and-spending-data-past-fiscal-years/success-rates</a:t>
            </a:r>
            <a:endParaRPr lang="en-US" sz="1050" dirty="0">
              <a:solidFill>
                <a:srgbClr val="4963AE"/>
              </a:solidFill>
              <a:latin typeface="Arial" panose="020B0604020202020204" pitchFamily="34" charset="0"/>
              <a:cs typeface="Arial" panose="020B0604020202020204" pitchFamily="34" charset="0"/>
            </a:endParaRPr>
          </a:p>
          <a:p>
            <a:pPr algn="ctr" defTabSz="685800"/>
            <a:r>
              <a:rPr lang="en-US" sz="1050" b="1" dirty="0">
                <a:solidFill>
                  <a:srgbClr val="002A5C"/>
                </a:solidFill>
                <a:latin typeface="Arial" panose="020B0604020202020204" pitchFamily="34" charset="0"/>
                <a:cs typeface="Arial" panose="020B0604020202020204" pitchFamily="34" charset="0"/>
              </a:rPr>
              <a:t>Funded R16s: </a:t>
            </a:r>
            <a:r>
              <a:rPr lang="en-US" sz="1050" dirty="0">
                <a:solidFill>
                  <a:srgbClr val="4963A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https://reporter.nih.gov/search/j635rG2P6UqXuM-URfxpjw/projects</a:t>
            </a:r>
            <a:r>
              <a:rPr lang="en-US" sz="1050" dirty="0">
                <a:solidFill>
                  <a:srgbClr val="4963A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14448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02B40C-4B57-43E0-8905-C092A34BC1C0}"/>
              </a:ext>
            </a:extLst>
          </p:cNvPr>
          <p:cNvSpPr txBox="1"/>
          <p:nvPr/>
        </p:nvSpPr>
        <p:spPr>
          <a:xfrm>
            <a:off x="3281554" y="1072684"/>
            <a:ext cx="5417820" cy="4755148"/>
          </a:xfrm>
          <a:prstGeom prst="rect">
            <a:avLst/>
          </a:prstGeom>
          <a:noFill/>
          <a:ln>
            <a:noFill/>
          </a:ln>
        </p:spPr>
        <p:txBody>
          <a:bodyPr wrap="square" rtlCol="0">
            <a:spAutoFit/>
          </a:bodyPr>
          <a:lstStyle/>
          <a:p>
            <a:pPr marL="89297" defTabSz="685800"/>
            <a:r>
              <a:rPr lang="en-US" sz="3600" dirty="0">
                <a:solidFill>
                  <a:srgbClr val="002A5C"/>
                </a:solidFill>
                <a:latin typeface="Arial" panose="020B0604020202020204" pitchFamily="34" charset="0"/>
                <a:cs typeface="Arial" panose="020B0604020202020204" pitchFamily="34" charset="0"/>
              </a:rPr>
              <a:t>University of Kentucky</a:t>
            </a:r>
          </a:p>
          <a:p>
            <a:pPr marL="89297" defTabSz="685800"/>
            <a:r>
              <a:rPr lang="en-US" sz="3600" b="1" dirty="0">
                <a:solidFill>
                  <a:srgbClr val="002A5C"/>
                </a:solidFill>
                <a:latin typeface="Arial Black" panose="020B0A04020102020204" pitchFamily="34" charset="0"/>
                <a:cs typeface="Arial" panose="020B0604020202020204" pitchFamily="34" charset="0"/>
              </a:rPr>
              <a:t>SuRE Resource Center</a:t>
            </a:r>
          </a:p>
          <a:p>
            <a:pPr marL="89297" defTabSz="685800"/>
            <a:endParaRPr lang="en-US" sz="1500" dirty="0">
              <a:solidFill>
                <a:srgbClr val="002A5C"/>
              </a:solidFill>
              <a:latin typeface="Arial" panose="020B0604020202020204" pitchFamily="34" charset="0"/>
              <a:cs typeface="Arial" panose="020B0604020202020204" pitchFamily="34" charset="0"/>
            </a:endParaRPr>
          </a:p>
          <a:p>
            <a:pPr marL="89297" defTabSz="685800"/>
            <a:r>
              <a:rPr lang="en-US" dirty="0">
                <a:solidFill>
                  <a:srgbClr val="002A5C"/>
                </a:solidFill>
                <a:latin typeface="Arial" panose="020B0604020202020204" pitchFamily="34" charset="0"/>
                <a:cs typeface="Arial" panose="020B0604020202020204" pitchFamily="34" charset="0"/>
              </a:rPr>
              <a:t>Our Center, supported by an NIH U24 grant,  provides activities to educate faculty and research administrative staff in the NIH funding process and to foster a national SuRE community. Research experts cover the writing and managing of grants while working closely with applicants as they progress toward their submissions. For institutions committed to building their Office of Sponsored Projects (OSP), competitive seed grant money is available to facilitate those efforts.</a:t>
            </a:r>
          </a:p>
        </p:txBody>
      </p:sp>
      <p:pic>
        <p:nvPicPr>
          <p:cNvPr id="2" name="Picture 1">
            <a:extLst>
              <a:ext uri="{FF2B5EF4-FFF2-40B4-BE49-F238E27FC236}">
                <a16:creationId xmlns:a16="http://schemas.microsoft.com/office/drawing/2014/main" id="{2A9D8445-46F5-4BB3-AD25-E404E6910C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2320" y="1034993"/>
            <a:ext cx="1326945" cy="1028700"/>
          </a:xfrm>
          <a:prstGeom prst="rect">
            <a:avLst/>
          </a:prstGeom>
        </p:spPr>
      </p:pic>
      <p:pic>
        <p:nvPicPr>
          <p:cNvPr id="5" name="Picture 4">
            <a:extLst>
              <a:ext uri="{FF2B5EF4-FFF2-40B4-BE49-F238E27FC236}">
                <a16:creationId xmlns:a16="http://schemas.microsoft.com/office/drawing/2014/main" id="{103A0A00-B75D-4DAB-BD76-35EE366194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52242" y="1034993"/>
            <a:ext cx="1320314" cy="1028700"/>
          </a:xfrm>
          <a:prstGeom prst="rect">
            <a:avLst/>
          </a:prstGeom>
        </p:spPr>
      </p:pic>
      <p:pic>
        <p:nvPicPr>
          <p:cNvPr id="6" name="Picture 5">
            <a:extLst>
              <a:ext uri="{FF2B5EF4-FFF2-40B4-BE49-F238E27FC236}">
                <a16:creationId xmlns:a16="http://schemas.microsoft.com/office/drawing/2014/main" id="{8CE91FFA-D52C-4D73-AA8B-DD881BFC67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732" y="2156159"/>
            <a:ext cx="926615" cy="685800"/>
          </a:xfrm>
          <a:prstGeom prst="rect">
            <a:avLst/>
          </a:prstGeom>
        </p:spPr>
      </p:pic>
      <p:pic>
        <p:nvPicPr>
          <p:cNvPr id="7" name="Picture 6">
            <a:extLst>
              <a:ext uri="{FF2B5EF4-FFF2-40B4-BE49-F238E27FC236}">
                <a16:creationId xmlns:a16="http://schemas.microsoft.com/office/drawing/2014/main" id="{B6975C77-85D3-48EC-A8A9-F298066CD6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7521" y="2156159"/>
            <a:ext cx="926615" cy="685800"/>
          </a:xfrm>
          <a:prstGeom prst="rect">
            <a:avLst/>
          </a:prstGeom>
        </p:spPr>
      </p:pic>
      <p:pic>
        <p:nvPicPr>
          <p:cNvPr id="8" name="Picture 7">
            <a:extLst>
              <a:ext uri="{FF2B5EF4-FFF2-40B4-BE49-F238E27FC236}">
                <a16:creationId xmlns:a16="http://schemas.microsoft.com/office/drawing/2014/main" id="{59716491-3113-4AA6-BA26-3ADBB4F109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14135" y="2156159"/>
            <a:ext cx="926615" cy="685800"/>
          </a:xfrm>
          <a:prstGeom prst="rect">
            <a:avLst/>
          </a:prstGeom>
        </p:spPr>
      </p:pic>
      <p:pic>
        <p:nvPicPr>
          <p:cNvPr id="9" name="Picture 8">
            <a:extLst>
              <a:ext uri="{FF2B5EF4-FFF2-40B4-BE49-F238E27FC236}">
                <a16:creationId xmlns:a16="http://schemas.microsoft.com/office/drawing/2014/main" id="{79031F35-1336-4DA6-93E4-1F0986C379E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59595" y="2926697"/>
            <a:ext cx="694961" cy="514350"/>
          </a:xfrm>
          <a:prstGeom prst="rect">
            <a:avLst/>
          </a:prstGeom>
        </p:spPr>
      </p:pic>
      <p:pic>
        <p:nvPicPr>
          <p:cNvPr id="10" name="Picture 9">
            <a:extLst>
              <a:ext uri="{FF2B5EF4-FFF2-40B4-BE49-F238E27FC236}">
                <a16:creationId xmlns:a16="http://schemas.microsoft.com/office/drawing/2014/main" id="{0FF139A0-131B-42D3-A3E2-B012B24B1D7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7179" y="2926504"/>
            <a:ext cx="694961" cy="514350"/>
          </a:xfrm>
          <a:prstGeom prst="rect">
            <a:avLst/>
          </a:prstGeom>
        </p:spPr>
      </p:pic>
      <p:pic>
        <p:nvPicPr>
          <p:cNvPr id="11" name="Picture 10">
            <a:extLst>
              <a:ext uri="{FF2B5EF4-FFF2-40B4-BE49-F238E27FC236}">
                <a16:creationId xmlns:a16="http://schemas.microsoft.com/office/drawing/2014/main" id="{4F74A655-5DEB-40BE-B051-32982D7480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4615" y="2924366"/>
            <a:ext cx="694961" cy="514350"/>
          </a:xfrm>
          <a:prstGeom prst="rect">
            <a:avLst/>
          </a:prstGeom>
        </p:spPr>
      </p:pic>
      <p:pic>
        <p:nvPicPr>
          <p:cNvPr id="12" name="Picture 11">
            <a:extLst>
              <a:ext uri="{FF2B5EF4-FFF2-40B4-BE49-F238E27FC236}">
                <a16:creationId xmlns:a16="http://schemas.microsoft.com/office/drawing/2014/main" id="{86722FBE-AAEC-4281-8F6C-495A140359C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254889" y="4121460"/>
            <a:ext cx="692658" cy="512645"/>
          </a:xfrm>
          <a:prstGeom prst="rect">
            <a:avLst/>
          </a:prstGeom>
        </p:spPr>
      </p:pic>
      <p:pic>
        <p:nvPicPr>
          <p:cNvPr id="13" name="Picture 12">
            <a:extLst>
              <a:ext uri="{FF2B5EF4-FFF2-40B4-BE49-F238E27FC236}">
                <a16:creationId xmlns:a16="http://schemas.microsoft.com/office/drawing/2014/main" id="{8B6AA27C-E4A0-4A30-9860-2D105958503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554545" y="4118131"/>
            <a:ext cx="692658" cy="512645"/>
          </a:xfrm>
          <a:prstGeom prst="rect">
            <a:avLst/>
          </a:prstGeom>
        </p:spPr>
      </p:pic>
      <p:pic>
        <p:nvPicPr>
          <p:cNvPr id="16" name="Picture 15">
            <a:extLst>
              <a:ext uri="{FF2B5EF4-FFF2-40B4-BE49-F238E27FC236}">
                <a16:creationId xmlns:a16="http://schemas.microsoft.com/office/drawing/2014/main" id="{5EA15605-027A-4E4B-8D82-0230C7FCBDA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54462" y="4118131"/>
            <a:ext cx="692658" cy="512645"/>
          </a:xfrm>
          <a:prstGeom prst="rect">
            <a:avLst/>
          </a:prstGeom>
        </p:spPr>
      </p:pic>
      <p:pic>
        <p:nvPicPr>
          <p:cNvPr id="17" name="Picture 16">
            <a:extLst>
              <a:ext uri="{FF2B5EF4-FFF2-40B4-BE49-F238E27FC236}">
                <a16:creationId xmlns:a16="http://schemas.microsoft.com/office/drawing/2014/main" id="{047FE6B8-90B6-4298-8A25-B2A07AC237A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55234" y="4717372"/>
            <a:ext cx="692658" cy="512645"/>
          </a:xfrm>
          <a:prstGeom prst="rect">
            <a:avLst/>
          </a:prstGeom>
        </p:spPr>
      </p:pic>
      <p:pic>
        <p:nvPicPr>
          <p:cNvPr id="18" name="Picture 17">
            <a:extLst>
              <a:ext uri="{FF2B5EF4-FFF2-40B4-BE49-F238E27FC236}">
                <a16:creationId xmlns:a16="http://schemas.microsoft.com/office/drawing/2014/main" id="{1A6E0616-C7B7-401B-8E11-81DD9D4C698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254556" y="4717372"/>
            <a:ext cx="692658" cy="512645"/>
          </a:xfrm>
          <a:prstGeom prst="rect">
            <a:avLst/>
          </a:prstGeom>
        </p:spPr>
      </p:pic>
      <p:pic>
        <p:nvPicPr>
          <p:cNvPr id="19" name="Picture 18">
            <a:extLst>
              <a:ext uri="{FF2B5EF4-FFF2-40B4-BE49-F238E27FC236}">
                <a16:creationId xmlns:a16="http://schemas.microsoft.com/office/drawing/2014/main" id="{8CB4D9A4-1182-4BAA-8A41-6DD0F264869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52230" y="4717372"/>
            <a:ext cx="692658" cy="512645"/>
          </a:xfrm>
          <a:prstGeom prst="rect">
            <a:avLst/>
          </a:prstGeom>
        </p:spPr>
      </p:pic>
      <p:pic>
        <p:nvPicPr>
          <p:cNvPr id="20" name="Picture 19">
            <a:extLst>
              <a:ext uri="{FF2B5EF4-FFF2-40B4-BE49-F238E27FC236}">
                <a16:creationId xmlns:a16="http://schemas.microsoft.com/office/drawing/2014/main" id="{DC3DB77E-501E-48A9-BA2B-7F2907E137F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552242" y="4717372"/>
            <a:ext cx="694961" cy="514350"/>
          </a:xfrm>
          <a:prstGeom prst="rect">
            <a:avLst/>
          </a:prstGeom>
        </p:spPr>
      </p:pic>
      <p:pic>
        <p:nvPicPr>
          <p:cNvPr id="14" name="Picture 13">
            <a:extLst>
              <a:ext uri="{FF2B5EF4-FFF2-40B4-BE49-F238E27FC236}">
                <a16:creationId xmlns:a16="http://schemas.microsoft.com/office/drawing/2014/main" id="{A72BA669-8157-4615-9750-2E2EB4D4E101}"/>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53974" y="3525547"/>
            <a:ext cx="692658" cy="512645"/>
          </a:xfrm>
          <a:prstGeom prst="rect">
            <a:avLst/>
          </a:prstGeom>
        </p:spPr>
      </p:pic>
      <p:pic>
        <p:nvPicPr>
          <p:cNvPr id="15" name="Picture 14">
            <a:extLst>
              <a:ext uri="{FF2B5EF4-FFF2-40B4-BE49-F238E27FC236}">
                <a16:creationId xmlns:a16="http://schemas.microsoft.com/office/drawing/2014/main" id="{76A2BDF2-62F5-4122-99F0-F21B21E1C8C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50839" y="3525547"/>
            <a:ext cx="692658" cy="512645"/>
          </a:xfrm>
          <a:prstGeom prst="rect">
            <a:avLst/>
          </a:prstGeom>
        </p:spPr>
      </p:pic>
      <p:pic>
        <p:nvPicPr>
          <p:cNvPr id="21" name="Picture 20">
            <a:extLst>
              <a:ext uri="{FF2B5EF4-FFF2-40B4-BE49-F238E27FC236}">
                <a16:creationId xmlns:a16="http://schemas.microsoft.com/office/drawing/2014/main" id="{E8C097FD-7416-4EA2-AFF0-9D9728EA504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550653" y="3526018"/>
            <a:ext cx="694961" cy="514350"/>
          </a:xfrm>
          <a:prstGeom prst="rect">
            <a:avLst/>
          </a:prstGeom>
        </p:spPr>
      </p:pic>
      <p:pic>
        <p:nvPicPr>
          <p:cNvPr id="22" name="Picture 21">
            <a:extLst>
              <a:ext uri="{FF2B5EF4-FFF2-40B4-BE49-F238E27FC236}">
                <a16:creationId xmlns:a16="http://schemas.microsoft.com/office/drawing/2014/main" id="{B056BDCD-A356-4BD0-B254-133C8ABBA557}"/>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151715" y="4117277"/>
            <a:ext cx="694961" cy="514350"/>
          </a:xfrm>
          <a:prstGeom prst="rect">
            <a:avLst/>
          </a:prstGeom>
        </p:spPr>
      </p:pic>
      <p:pic>
        <p:nvPicPr>
          <p:cNvPr id="24" name="Picture 23">
            <a:extLst>
              <a:ext uri="{FF2B5EF4-FFF2-40B4-BE49-F238E27FC236}">
                <a16:creationId xmlns:a16="http://schemas.microsoft.com/office/drawing/2014/main" id="{5585AB78-4362-40AD-92D1-5F3D2F2159C3}"/>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2252738" y="3523974"/>
            <a:ext cx="694961" cy="514350"/>
          </a:xfrm>
          <a:prstGeom prst="rect">
            <a:avLst/>
          </a:prstGeom>
        </p:spPr>
      </p:pic>
      <p:pic>
        <p:nvPicPr>
          <p:cNvPr id="25" name="Picture 24">
            <a:extLst>
              <a:ext uri="{FF2B5EF4-FFF2-40B4-BE49-F238E27FC236}">
                <a16:creationId xmlns:a16="http://schemas.microsoft.com/office/drawing/2014/main" id="{2280601A-8401-46DC-9EF5-0A8943DBD605}"/>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2258751" y="2926505"/>
            <a:ext cx="682935" cy="514350"/>
          </a:xfrm>
          <a:prstGeom prst="rect">
            <a:avLst/>
          </a:prstGeom>
        </p:spPr>
      </p:pic>
      <p:pic>
        <p:nvPicPr>
          <p:cNvPr id="26" name="Picture 25">
            <a:extLst>
              <a:ext uri="{FF2B5EF4-FFF2-40B4-BE49-F238E27FC236}">
                <a16:creationId xmlns:a16="http://schemas.microsoft.com/office/drawing/2014/main" id="{D8A44575-CBF4-42A1-A7EE-48E5CC1A95B7}"/>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51672" y="5316612"/>
            <a:ext cx="694961" cy="514350"/>
          </a:xfrm>
          <a:prstGeom prst="rect">
            <a:avLst/>
          </a:prstGeom>
        </p:spPr>
      </p:pic>
      <p:pic>
        <p:nvPicPr>
          <p:cNvPr id="27" name="Picture 26">
            <a:extLst>
              <a:ext uri="{FF2B5EF4-FFF2-40B4-BE49-F238E27FC236}">
                <a16:creationId xmlns:a16="http://schemas.microsoft.com/office/drawing/2014/main" id="{226A7D26-62FC-4D3E-9636-6FCF42A9062C}"/>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851779" y="5316960"/>
            <a:ext cx="694961" cy="514350"/>
          </a:xfrm>
          <a:prstGeom prst="rect">
            <a:avLst/>
          </a:prstGeom>
        </p:spPr>
      </p:pic>
      <p:pic>
        <p:nvPicPr>
          <p:cNvPr id="28" name="Picture 27">
            <a:extLst>
              <a:ext uri="{FF2B5EF4-FFF2-40B4-BE49-F238E27FC236}">
                <a16:creationId xmlns:a16="http://schemas.microsoft.com/office/drawing/2014/main" id="{5D546113-E1E9-4C2A-86B3-D0C3B472531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554766" y="5316612"/>
            <a:ext cx="694961" cy="514350"/>
          </a:xfrm>
          <a:prstGeom prst="rect">
            <a:avLst/>
          </a:prstGeom>
        </p:spPr>
      </p:pic>
      <p:sp>
        <p:nvSpPr>
          <p:cNvPr id="29" name="TextBox 28">
            <a:extLst>
              <a:ext uri="{FF2B5EF4-FFF2-40B4-BE49-F238E27FC236}">
                <a16:creationId xmlns:a16="http://schemas.microsoft.com/office/drawing/2014/main" id="{68974A25-C346-42B1-A3C0-C609DFBB892C}"/>
              </a:ext>
            </a:extLst>
          </p:cNvPr>
          <p:cNvSpPr txBox="1"/>
          <p:nvPr/>
        </p:nvSpPr>
        <p:spPr>
          <a:xfrm>
            <a:off x="98888" y="1024009"/>
            <a:ext cx="1146468" cy="219291"/>
          </a:xfrm>
          <a:prstGeom prst="rect">
            <a:avLst/>
          </a:prstGeom>
          <a:noFill/>
        </p:spPr>
        <p:txBody>
          <a:bodyPr wrap="none" rtlCol="0">
            <a:spAutoFit/>
          </a:bodyPr>
          <a:lstStyle/>
          <a:p>
            <a:pPr defTabSz="685800"/>
            <a:r>
              <a:rPr lang="en-US" sz="825" dirty="0">
                <a:solidFill>
                  <a:srgbClr val="002A5C"/>
                </a:solidFill>
                <a:highlight>
                  <a:srgbClr val="E5ECFF"/>
                </a:highlight>
                <a:latin typeface="Arial Black" panose="020B0A04020102020204" pitchFamily="34" charset="0"/>
              </a:rPr>
              <a:t>Brett Spear, PhD</a:t>
            </a:r>
          </a:p>
        </p:txBody>
      </p:sp>
      <p:sp>
        <p:nvSpPr>
          <p:cNvPr id="30" name="TextBox 29">
            <a:extLst>
              <a:ext uri="{FF2B5EF4-FFF2-40B4-BE49-F238E27FC236}">
                <a16:creationId xmlns:a16="http://schemas.microsoft.com/office/drawing/2014/main" id="{4336AA80-2CAB-4D76-A8D3-B4AAF28E2A59}"/>
              </a:ext>
            </a:extLst>
          </p:cNvPr>
          <p:cNvSpPr txBox="1"/>
          <p:nvPr/>
        </p:nvSpPr>
        <p:spPr>
          <a:xfrm>
            <a:off x="1491874" y="1024009"/>
            <a:ext cx="1364476" cy="219291"/>
          </a:xfrm>
          <a:prstGeom prst="rect">
            <a:avLst/>
          </a:prstGeom>
          <a:noFill/>
        </p:spPr>
        <p:txBody>
          <a:bodyPr wrap="none" rtlCol="0">
            <a:spAutoFit/>
          </a:bodyPr>
          <a:lstStyle/>
          <a:p>
            <a:pPr defTabSz="685800"/>
            <a:r>
              <a:rPr lang="en-US" sz="825" dirty="0">
                <a:solidFill>
                  <a:srgbClr val="002A5C"/>
                </a:solidFill>
                <a:highlight>
                  <a:srgbClr val="E5ECFF"/>
                </a:highlight>
                <a:latin typeface="Arial Black" panose="020B0A04020102020204" pitchFamily="34" charset="0"/>
              </a:rPr>
              <a:t>M. Paul Murphy, PhD</a:t>
            </a:r>
          </a:p>
        </p:txBody>
      </p:sp>
    </p:spTree>
    <p:extLst>
      <p:ext uri="{BB962C8B-B14F-4D97-AF65-F5344CB8AC3E}">
        <p14:creationId xmlns:p14="http://schemas.microsoft.com/office/powerpoint/2010/main" val="352920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D07DB9-B0D0-4BCA-B59B-7934EA82F09A}"/>
              </a:ext>
            </a:extLst>
          </p:cNvPr>
          <p:cNvSpPr/>
          <p:nvPr/>
        </p:nvSpPr>
        <p:spPr>
          <a:xfrm>
            <a:off x="0" y="857250"/>
            <a:ext cx="2676735" cy="110986"/>
          </a:xfrm>
          <a:prstGeom prst="rect">
            <a:avLst/>
          </a:prstGeom>
          <a:solidFill>
            <a:srgbClr val="B2D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474B682E-06BB-4161-AC03-61FCC237C18E}"/>
              </a:ext>
            </a:extLst>
          </p:cNvPr>
          <p:cNvSpPr txBox="1"/>
          <p:nvPr/>
        </p:nvSpPr>
        <p:spPr>
          <a:xfrm>
            <a:off x="149470" y="1138327"/>
            <a:ext cx="2528915" cy="415498"/>
          </a:xfrm>
          <a:prstGeom prst="rect">
            <a:avLst/>
          </a:prstGeom>
          <a:noFill/>
        </p:spPr>
        <p:txBody>
          <a:bodyPr wrap="square" rtlCol="0">
            <a:spAutoFit/>
          </a:bodyPr>
          <a:lstStyle/>
          <a:p>
            <a:pPr algn="r" defTabSz="685800"/>
            <a:r>
              <a:rPr lang="en-US" sz="2100" b="1" spc="23" dirty="0">
                <a:solidFill>
                  <a:srgbClr val="002A5C"/>
                </a:solidFill>
                <a:latin typeface="Arial" panose="020B0604020202020204" pitchFamily="34" charset="0"/>
                <a:cs typeface="Arial" panose="020B0604020202020204" pitchFamily="34" charset="0"/>
              </a:rPr>
              <a:t>SUPPORT</a:t>
            </a:r>
          </a:p>
        </p:txBody>
      </p:sp>
      <p:sp>
        <p:nvSpPr>
          <p:cNvPr id="4" name="Rectangle 3">
            <a:extLst>
              <a:ext uri="{FF2B5EF4-FFF2-40B4-BE49-F238E27FC236}">
                <a16:creationId xmlns:a16="http://schemas.microsoft.com/office/drawing/2014/main" id="{C2AC5479-D42F-494A-BB31-3164337F119D}"/>
              </a:ext>
            </a:extLst>
          </p:cNvPr>
          <p:cNvSpPr/>
          <p:nvPr/>
        </p:nvSpPr>
        <p:spPr>
          <a:xfrm>
            <a:off x="402021" y="1840961"/>
            <a:ext cx="4114800" cy="1783080"/>
          </a:xfrm>
          <a:prstGeom prst="rect">
            <a:avLst/>
          </a:prstGeom>
          <a:solidFill>
            <a:srgbClr val="002A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948880D4-9204-4F21-87CF-5371A301BDC5}"/>
              </a:ext>
            </a:extLst>
          </p:cNvPr>
          <p:cNvSpPr/>
          <p:nvPr/>
        </p:nvSpPr>
        <p:spPr>
          <a:xfrm>
            <a:off x="4631121" y="3942806"/>
            <a:ext cx="4114800" cy="1783080"/>
          </a:xfrm>
          <a:prstGeom prst="rect">
            <a:avLst/>
          </a:prstGeom>
          <a:solidFill>
            <a:srgbClr val="002A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EBE64128-F51F-49E1-9CB9-7996A051D896}"/>
              </a:ext>
            </a:extLst>
          </p:cNvPr>
          <p:cNvSpPr/>
          <p:nvPr/>
        </p:nvSpPr>
        <p:spPr>
          <a:xfrm>
            <a:off x="398079" y="3942806"/>
            <a:ext cx="4114800" cy="1783080"/>
          </a:xfrm>
          <a:prstGeom prst="rect">
            <a:avLst/>
          </a:prstGeom>
          <a:noFill/>
          <a:ln>
            <a:solidFill>
              <a:srgbClr val="101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2D695FD8-0FA3-4B36-BD17-032C8499386E}"/>
              </a:ext>
            </a:extLst>
          </p:cNvPr>
          <p:cNvSpPr/>
          <p:nvPr/>
        </p:nvSpPr>
        <p:spPr>
          <a:xfrm>
            <a:off x="4639004" y="1840961"/>
            <a:ext cx="4114800" cy="1783080"/>
          </a:xfrm>
          <a:prstGeom prst="rect">
            <a:avLst/>
          </a:prstGeom>
          <a:noFill/>
          <a:ln>
            <a:solidFill>
              <a:srgbClr val="101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a:extLst>
              <a:ext uri="{FF2B5EF4-FFF2-40B4-BE49-F238E27FC236}">
                <a16:creationId xmlns:a16="http://schemas.microsoft.com/office/drawing/2014/main" id="{2D6C4C61-3684-431E-AC9D-CF1213066D07}"/>
              </a:ext>
            </a:extLst>
          </p:cNvPr>
          <p:cNvSpPr txBox="1"/>
          <p:nvPr/>
        </p:nvSpPr>
        <p:spPr>
          <a:xfrm>
            <a:off x="485587" y="1994813"/>
            <a:ext cx="3917731" cy="1523494"/>
          </a:xfrm>
          <a:prstGeom prst="rect">
            <a:avLst/>
          </a:prstGeom>
          <a:noFill/>
        </p:spPr>
        <p:txBody>
          <a:bodyPr wrap="square" rtlCol="0">
            <a:spAutoFit/>
          </a:bodyPr>
          <a:lstStyle/>
          <a:p>
            <a:pPr algn="ctr" defTabSz="685800"/>
            <a:r>
              <a:rPr lang="en-US" b="1" dirty="0">
                <a:solidFill>
                  <a:srgbClr val="E5ECFF"/>
                </a:solidFill>
                <a:latin typeface="Arial" panose="020B0604020202020204" pitchFamily="34" charset="0"/>
                <a:cs typeface="Arial" panose="020B0604020202020204" pitchFamily="34" charset="0"/>
              </a:rPr>
              <a:t>OUTREACH &amp; TRAINING</a:t>
            </a:r>
          </a:p>
          <a:p>
            <a:pPr algn="ctr" defTabSz="685800"/>
            <a:endParaRPr lang="en-US" sz="750" dirty="0">
              <a:solidFill>
                <a:srgbClr val="E5ECFF"/>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Conference engagements</a:t>
            </a:r>
          </a:p>
          <a:p>
            <a:pPr marL="214313" indent="-214313"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Bi-monthly webinar training series</a:t>
            </a:r>
          </a:p>
          <a:p>
            <a:pPr marL="214313" indent="-214313"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Bi-annual R16 application bootcamps (virtual)</a:t>
            </a:r>
          </a:p>
          <a:p>
            <a:pPr marL="214313" indent="-214313"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On-demand access to trainings via the Center’s YouTube channel</a:t>
            </a:r>
          </a:p>
        </p:txBody>
      </p:sp>
      <p:sp>
        <p:nvSpPr>
          <p:cNvPr id="12" name="TextBox 11">
            <a:extLst>
              <a:ext uri="{FF2B5EF4-FFF2-40B4-BE49-F238E27FC236}">
                <a16:creationId xmlns:a16="http://schemas.microsoft.com/office/drawing/2014/main" id="{3ED0394E-54EE-4F72-B1AF-7D05E5EB8DFA}"/>
              </a:ext>
            </a:extLst>
          </p:cNvPr>
          <p:cNvSpPr txBox="1"/>
          <p:nvPr/>
        </p:nvSpPr>
        <p:spPr>
          <a:xfrm>
            <a:off x="496614" y="4084140"/>
            <a:ext cx="3917731" cy="1523494"/>
          </a:xfrm>
          <a:prstGeom prst="rect">
            <a:avLst/>
          </a:prstGeom>
          <a:noFill/>
        </p:spPr>
        <p:txBody>
          <a:bodyPr wrap="square" rtlCol="0">
            <a:spAutoFit/>
          </a:bodyPr>
          <a:lstStyle/>
          <a:p>
            <a:pPr algn="ctr" defTabSz="685800"/>
            <a:r>
              <a:rPr lang="en-US" b="1" dirty="0">
                <a:solidFill>
                  <a:srgbClr val="002A5C"/>
                </a:solidFill>
                <a:latin typeface="Arial" panose="020B0604020202020204" pitchFamily="34" charset="0"/>
                <a:cs typeface="Arial" panose="020B0604020202020204" pitchFamily="34" charset="0"/>
              </a:rPr>
              <a:t>CONSULTATIONS</a:t>
            </a:r>
          </a:p>
          <a:p>
            <a:pPr algn="ctr" defTabSz="685800"/>
            <a:endParaRPr lang="en-US" sz="750" dirty="0">
              <a:solidFill>
                <a:srgbClr val="002A5C"/>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dirty="0">
                <a:solidFill>
                  <a:srgbClr val="002A5C"/>
                </a:solidFill>
                <a:latin typeface="Arial" panose="020B0604020202020204" pitchFamily="34" charset="0"/>
                <a:cs typeface="Arial" panose="020B0604020202020204" pitchFamily="34" charset="0"/>
              </a:rPr>
              <a:t>Consultation on eligibility issues</a:t>
            </a:r>
          </a:p>
          <a:p>
            <a:pPr marL="214313" indent="-214313" defTabSz="685800">
              <a:buFont typeface="Arial" panose="020B0604020202020204" pitchFamily="34" charset="0"/>
              <a:buChar char="•"/>
            </a:pPr>
            <a:r>
              <a:rPr lang="en-US" sz="1350" dirty="0">
                <a:solidFill>
                  <a:srgbClr val="002A5C"/>
                </a:solidFill>
                <a:latin typeface="Arial" panose="020B0604020202020204" pitchFamily="34" charset="0"/>
                <a:cs typeface="Arial" panose="020B0604020202020204" pitchFamily="34" charset="0"/>
              </a:rPr>
              <a:t>Specific Aims draft review and feedback from an NIH-funded investigator</a:t>
            </a:r>
          </a:p>
          <a:p>
            <a:pPr marL="214313" indent="-214313" defTabSz="685800">
              <a:buFont typeface="Arial" panose="020B0604020202020204" pitchFamily="34" charset="0"/>
              <a:buChar char="•"/>
            </a:pPr>
            <a:r>
              <a:rPr lang="en-US" sz="1350" dirty="0">
                <a:solidFill>
                  <a:srgbClr val="002A5C"/>
                </a:solidFill>
                <a:latin typeface="Arial" panose="020B0604020202020204" pitchFamily="34" charset="0"/>
                <a:cs typeface="Arial" panose="020B0604020202020204" pitchFamily="34" charset="0"/>
              </a:rPr>
              <a:t>Answers to questions on other elements of R16 applications</a:t>
            </a:r>
          </a:p>
        </p:txBody>
      </p:sp>
      <p:sp>
        <p:nvSpPr>
          <p:cNvPr id="13" name="TextBox 12">
            <a:extLst>
              <a:ext uri="{FF2B5EF4-FFF2-40B4-BE49-F238E27FC236}">
                <a16:creationId xmlns:a16="http://schemas.microsoft.com/office/drawing/2014/main" id="{D68E450A-97E8-4F81-8728-ED77DCAEF3A2}"/>
              </a:ext>
            </a:extLst>
          </p:cNvPr>
          <p:cNvSpPr txBox="1"/>
          <p:nvPr/>
        </p:nvSpPr>
        <p:spPr>
          <a:xfrm>
            <a:off x="4729656" y="1982295"/>
            <a:ext cx="3917731" cy="1731243"/>
          </a:xfrm>
          <a:prstGeom prst="rect">
            <a:avLst/>
          </a:prstGeom>
          <a:noFill/>
        </p:spPr>
        <p:txBody>
          <a:bodyPr wrap="square" rtlCol="0">
            <a:spAutoFit/>
          </a:bodyPr>
          <a:lstStyle/>
          <a:p>
            <a:pPr algn="ctr" defTabSz="685800"/>
            <a:r>
              <a:rPr lang="en-US" b="1" dirty="0">
                <a:solidFill>
                  <a:srgbClr val="002A5C"/>
                </a:solidFill>
                <a:latin typeface="Arial" panose="020B0604020202020204" pitchFamily="34" charset="0"/>
                <a:cs typeface="Arial" panose="020B0604020202020204" pitchFamily="34" charset="0"/>
              </a:rPr>
              <a:t>OSP SEED GRANTS</a:t>
            </a:r>
          </a:p>
          <a:p>
            <a:pPr algn="ctr" defTabSz="685800"/>
            <a:endParaRPr lang="en-US" sz="750" dirty="0">
              <a:solidFill>
                <a:srgbClr val="002A5C"/>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dirty="0">
                <a:solidFill>
                  <a:srgbClr val="002A5C"/>
                </a:solidFill>
                <a:latin typeface="Arial" panose="020B0604020202020204" pitchFamily="34" charset="0"/>
                <a:cs typeface="Arial" panose="020B0604020202020204" pitchFamily="34" charset="0"/>
              </a:rPr>
              <a:t>Financial support to improve research capacity at R16-eligible institutions ($250K/year)</a:t>
            </a:r>
          </a:p>
          <a:p>
            <a:pPr marL="214313" indent="-214313" defTabSz="685800">
              <a:buFont typeface="Arial" panose="020B0604020202020204" pitchFamily="34" charset="0"/>
              <a:buChar char="•"/>
            </a:pPr>
            <a:r>
              <a:rPr lang="en-US" sz="1350" dirty="0">
                <a:solidFill>
                  <a:srgbClr val="002A5C"/>
                </a:solidFill>
                <a:latin typeface="Arial" panose="020B0604020202020204" pitchFamily="34" charset="0"/>
                <a:cs typeface="Arial" panose="020B0604020202020204" pitchFamily="34" charset="0"/>
              </a:rPr>
              <a:t>Awarded via a competitive, application-based process</a:t>
            </a:r>
          </a:p>
          <a:p>
            <a:pPr marL="214313" indent="-214313" defTabSz="685800">
              <a:buFont typeface="Arial" panose="020B0604020202020204" pitchFamily="34" charset="0"/>
              <a:buChar char="•"/>
            </a:pPr>
            <a:r>
              <a:rPr lang="en-US" sz="1350" dirty="0">
                <a:solidFill>
                  <a:srgbClr val="002A5C"/>
                </a:solidFill>
                <a:latin typeface="Arial" panose="020B0604020202020204" pitchFamily="34" charset="0"/>
                <a:cs typeface="Arial" panose="020B0604020202020204" pitchFamily="34" charset="0"/>
              </a:rPr>
              <a:t>Not intended to support faculty, however</a:t>
            </a:r>
          </a:p>
        </p:txBody>
      </p:sp>
      <p:sp>
        <p:nvSpPr>
          <p:cNvPr id="14" name="TextBox 13">
            <a:extLst>
              <a:ext uri="{FF2B5EF4-FFF2-40B4-BE49-F238E27FC236}">
                <a16:creationId xmlns:a16="http://schemas.microsoft.com/office/drawing/2014/main" id="{56018FF6-7B28-4BFD-8677-335C2CF4B5B4}"/>
              </a:ext>
            </a:extLst>
          </p:cNvPr>
          <p:cNvSpPr txBox="1"/>
          <p:nvPr/>
        </p:nvSpPr>
        <p:spPr>
          <a:xfrm>
            <a:off x="4751334" y="4104270"/>
            <a:ext cx="3917731" cy="1523494"/>
          </a:xfrm>
          <a:prstGeom prst="rect">
            <a:avLst/>
          </a:prstGeom>
          <a:noFill/>
        </p:spPr>
        <p:txBody>
          <a:bodyPr wrap="square" rtlCol="0">
            <a:spAutoFit/>
          </a:bodyPr>
          <a:lstStyle/>
          <a:p>
            <a:pPr algn="ctr" defTabSz="685800"/>
            <a:r>
              <a:rPr lang="en-US" b="1" dirty="0">
                <a:solidFill>
                  <a:srgbClr val="E5ECFF"/>
                </a:solidFill>
                <a:latin typeface="Arial" panose="020B0604020202020204" pitchFamily="34" charset="0"/>
                <a:cs typeface="Arial" panose="020B0604020202020204" pitchFamily="34" charset="0"/>
              </a:rPr>
              <a:t>SuRE BIENNIAL CONFERENCE</a:t>
            </a:r>
          </a:p>
          <a:p>
            <a:pPr algn="ctr" defTabSz="685800"/>
            <a:endParaRPr lang="en-US" sz="750" dirty="0">
              <a:solidFill>
                <a:srgbClr val="E5ECFF"/>
              </a:solidFill>
              <a:latin typeface="Arial" panose="020B0604020202020204" pitchFamily="34" charset="0"/>
              <a:cs typeface="Arial" panose="020B0604020202020204" pitchFamily="34" charset="0"/>
            </a:endParaRPr>
          </a:p>
          <a:p>
            <a:pPr marL="128588" indent="-128588"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Share your science</a:t>
            </a:r>
          </a:p>
          <a:p>
            <a:pPr marL="128588" indent="-128588"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Research development/administrative sessions</a:t>
            </a:r>
          </a:p>
          <a:p>
            <a:pPr marL="128588" indent="-128588"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Networking opportunities </a:t>
            </a:r>
          </a:p>
          <a:p>
            <a:pPr marL="128588" indent="-128588" defTabSz="685800">
              <a:buFont typeface="Arial" panose="020B0604020202020204" pitchFamily="34" charset="0"/>
              <a:buChar char="•"/>
            </a:pPr>
            <a:r>
              <a:rPr lang="en-US" sz="1350" dirty="0">
                <a:solidFill>
                  <a:srgbClr val="E5ECFF"/>
                </a:solidFill>
                <a:latin typeface="Arial" panose="020B0604020202020204" pitchFamily="34" charset="0"/>
                <a:cs typeface="Arial" panose="020B0604020202020204" pitchFamily="34" charset="0"/>
              </a:rPr>
              <a:t>Strong participation of staff from various NIH ICs</a:t>
            </a:r>
          </a:p>
        </p:txBody>
      </p:sp>
      <p:pic>
        <p:nvPicPr>
          <p:cNvPr id="15" name="Picture 14">
            <a:extLst>
              <a:ext uri="{FF2B5EF4-FFF2-40B4-BE49-F238E27FC236}">
                <a16:creationId xmlns:a16="http://schemas.microsoft.com/office/drawing/2014/main" id="{CB854547-8AE2-49C4-8D07-3ADA6D12EB1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9930" y="1603826"/>
            <a:ext cx="619986" cy="480060"/>
          </a:xfrm>
          <a:prstGeom prst="rect">
            <a:avLst/>
          </a:prstGeom>
          <a:ln>
            <a:solidFill>
              <a:srgbClr val="002A5C"/>
            </a:solidFill>
          </a:ln>
        </p:spPr>
      </p:pic>
      <p:pic>
        <p:nvPicPr>
          <p:cNvPr id="16" name="Picture 15">
            <a:extLst>
              <a:ext uri="{FF2B5EF4-FFF2-40B4-BE49-F238E27FC236}">
                <a16:creationId xmlns:a16="http://schemas.microsoft.com/office/drawing/2014/main" id="{739799DC-F844-45C6-A7A4-F247ECE5C7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9196" y="3700367"/>
            <a:ext cx="622856" cy="480060"/>
          </a:xfrm>
          <a:prstGeom prst="rect">
            <a:avLst/>
          </a:prstGeom>
          <a:ln>
            <a:solidFill>
              <a:srgbClr val="002A5C"/>
            </a:solidFill>
          </a:ln>
        </p:spPr>
      </p:pic>
      <p:pic>
        <p:nvPicPr>
          <p:cNvPr id="2" name="Picture 1">
            <a:extLst>
              <a:ext uri="{FF2B5EF4-FFF2-40B4-BE49-F238E27FC236}">
                <a16:creationId xmlns:a16="http://schemas.microsoft.com/office/drawing/2014/main" id="{812B346C-2112-44B8-800E-6825A1CF4202}"/>
              </a:ext>
            </a:extLst>
          </p:cNvPr>
          <p:cNvPicPr>
            <a:picLocks noChangeAspect="1"/>
          </p:cNvPicPr>
          <p:nvPr/>
        </p:nvPicPr>
        <p:blipFill>
          <a:blip r:embed="rId4"/>
          <a:stretch>
            <a:fillRect/>
          </a:stretch>
        </p:blipFill>
        <p:spPr>
          <a:xfrm>
            <a:off x="8499875" y="1558676"/>
            <a:ext cx="514736" cy="548640"/>
          </a:xfrm>
          <a:prstGeom prst="rect">
            <a:avLst/>
          </a:prstGeom>
          <a:ln>
            <a:solidFill>
              <a:srgbClr val="002A5C"/>
            </a:solidFill>
          </a:ln>
        </p:spPr>
      </p:pic>
      <p:pic>
        <p:nvPicPr>
          <p:cNvPr id="3" name="Picture 2">
            <a:extLst>
              <a:ext uri="{FF2B5EF4-FFF2-40B4-BE49-F238E27FC236}">
                <a16:creationId xmlns:a16="http://schemas.microsoft.com/office/drawing/2014/main" id="{36D784E7-166E-4629-AB42-C05F435DB9C4}"/>
              </a:ext>
            </a:extLst>
          </p:cNvPr>
          <p:cNvPicPr>
            <a:picLocks noChangeAspect="1"/>
          </p:cNvPicPr>
          <p:nvPr/>
        </p:nvPicPr>
        <p:blipFill>
          <a:blip r:embed="rId5"/>
          <a:stretch>
            <a:fillRect/>
          </a:stretch>
        </p:blipFill>
        <p:spPr>
          <a:xfrm>
            <a:off x="8440949" y="3706556"/>
            <a:ext cx="616744" cy="480060"/>
          </a:xfrm>
          <a:prstGeom prst="rect">
            <a:avLst/>
          </a:prstGeom>
          <a:ln>
            <a:solidFill>
              <a:srgbClr val="002A5C"/>
            </a:solidFill>
          </a:ln>
        </p:spPr>
      </p:pic>
    </p:spTree>
    <p:extLst>
      <p:ext uri="{BB962C8B-B14F-4D97-AF65-F5344CB8AC3E}">
        <p14:creationId xmlns:p14="http://schemas.microsoft.com/office/powerpoint/2010/main" val="139098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963A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36BD33-AA2B-4711-9753-894B653E39D0}"/>
              </a:ext>
            </a:extLst>
          </p:cNvPr>
          <p:cNvSpPr/>
          <p:nvPr/>
        </p:nvSpPr>
        <p:spPr>
          <a:xfrm>
            <a:off x="0" y="5387192"/>
            <a:ext cx="9144000" cy="68580"/>
          </a:xfrm>
          <a:prstGeom prst="rect">
            <a:avLst/>
          </a:prstGeom>
          <a:solidFill>
            <a:srgbClr val="B2D2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861FDE5E-1A65-4124-B17A-B5A968363CBC}"/>
              </a:ext>
            </a:extLst>
          </p:cNvPr>
          <p:cNvSpPr/>
          <p:nvPr/>
        </p:nvSpPr>
        <p:spPr>
          <a:xfrm>
            <a:off x="0" y="4683767"/>
            <a:ext cx="9144000" cy="68580"/>
          </a:xfrm>
          <a:prstGeom prst="rect">
            <a:avLst/>
          </a:prstGeom>
          <a:solidFill>
            <a:srgbClr val="B2D2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19F9D5F3-4105-4997-9544-F606CC6CE4BC}"/>
              </a:ext>
            </a:extLst>
          </p:cNvPr>
          <p:cNvPicPr>
            <a:picLocks noChangeAspect="1"/>
          </p:cNvPicPr>
          <p:nvPr/>
        </p:nvPicPr>
        <p:blipFill>
          <a:blip r:embed="rId2"/>
          <a:stretch>
            <a:fillRect/>
          </a:stretch>
        </p:blipFill>
        <p:spPr>
          <a:xfrm>
            <a:off x="2347" y="4743488"/>
            <a:ext cx="1408055" cy="644652"/>
          </a:xfrm>
          <a:prstGeom prst="rect">
            <a:avLst/>
          </a:prstGeom>
        </p:spPr>
      </p:pic>
      <p:pic>
        <p:nvPicPr>
          <p:cNvPr id="5" name="Picture 4">
            <a:extLst>
              <a:ext uri="{FF2B5EF4-FFF2-40B4-BE49-F238E27FC236}">
                <a16:creationId xmlns:a16="http://schemas.microsoft.com/office/drawing/2014/main" id="{D60AA8B9-8107-4D9A-B5B2-724E1E74B74C}"/>
              </a:ext>
            </a:extLst>
          </p:cNvPr>
          <p:cNvPicPr>
            <a:picLocks noChangeAspect="1"/>
          </p:cNvPicPr>
          <p:nvPr/>
        </p:nvPicPr>
        <p:blipFill>
          <a:blip r:embed="rId3"/>
          <a:stretch>
            <a:fillRect/>
          </a:stretch>
        </p:blipFill>
        <p:spPr>
          <a:xfrm>
            <a:off x="1407982" y="4744644"/>
            <a:ext cx="1289303" cy="644652"/>
          </a:xfrm>
          <a:prstGeom prst="rect">
            <a:avLst/>
          </a:prstGeom>
        </p:spPr>
      </p:pic>
      <p:pic>
        <p:nvPicPr>
          <p:cNvPr id="6" name="Picture 5">
            <a:extLst>
              <a:ext uri="{FF2B5EF4-FFF2-40B4-BE49-F238E27FC236}">
                <a16:creationId xmlns:a16="http://schemas.microsoft.com/office/drawing/2014/main" id="{37796D71-7589-4CA0-860A-F175ABE503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32035" y="4744613"/>
            <a:ext cx="1151411" cy="644652"/>
          </a:xfrm>
          <a:prstGeom prst="rect">
            <a:avLst/>
          </a:prstGeom>
        </p:spPr>
      </p:pic>
      <p:pic>
        <p:nvPicPr>
          <p:cNvPr id="7" name="Picture 6">
            <a:extLst>
              <a:ext uri="{FF2B5EF4-FFF2-40B4-BE49-F238E27FC236}">
                <a16:creationId xmlns:a16="http://schemas.microsoft.com/office/drawing/2014/main" id="{0B18F827-911E-44AB-ADD1-B74A350ECBA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82346" y="4742549"/>
            <a:ext cx="982703" cy="644652"/>
          </a:xfrm>
          <a:prstGeom prst="rect">
            <a:avLst/>
          </a:prstGeom>
        </p:spPr>
      </p:pic>
      <p:pic>
        <p:nvPicPr>
          <p:cNvPr id="8" name="Picture 7">
            <a:extLst>
              <a:ext uri="{FF2B5EF4-FFF2-40B4-BE49-F238E27FC236}">
                <a16:creationId xmlns:a16="http://schemas.microsoft.com/office/drawing/2014/main" id="{891C0593-35B8-4618-8E85-0565FAF40728}"/>
              </a:ext>
            </a:extLst>
          </p:cNvPr>
          <p:cNvPicPr>
            <a:picLocks noChangeAspect="1"/>
          </p:cNvPicPr>
          <p:nvPr/>
        </p:nvPicPr>
        <p:blipFill>
          <a:blip r:embed="rId6"/>
          <a:stretch>
            <a:fillRect/>
          </a:stretch>
        </p:blipFill>
        <p:spPr>
          <a:xfrm>
            <a:off x="6661367" y="4742891"/>
            <a:ext cx="1226025" cy="644652"/>
          </a:xfrm>
          <a:prstGeom prst="rect">
            <a:avLst/>
          </a:prstGeom>
        </p:spPr>
      </p:pic>
      <p:pic>
        <p:nvPicPr>
          <p:cNvPr id="9" name="Picture 8">
            <a:extLst>
              <a:ext uri="{FF2B5EF4-FFF2-40B4-BE49-F238E27FC236}">
                <a16:creationId xmlns:a16="http://schemas.microsoft.com/office/drawing/2014/main" id="{2E099039-1DDE-4D43-889F-984FF52B063D}"/>
              </a:ext>
            </a:extLst>
          </p:cNvPr>
          <p:cNvPicPr>
            <a:picLocks noChangeAspect="1"/>
          </p:cNvPicPr>
          <p:nvPr/>
        </p:nvPicPr>
        <p:blipFill>
          <a:blip r:embed="rId7"/>
          <a:stretch>
            <a:fillRect/>
          </a:stretch>
        </p:blipFill>
        <p:spPr>
          <a:xfrm>
            <a:off x="7888992" y="4743491"/>
            <a:ext cx="1257272" cy="644652"/>
          </a:xfrm>
          <a:prstGeom prst="rect">
            <a:avLst/>
          </a:prstGeom>
        </p:spPr>
      </p:pic>
      <p:pic>
        <p:nvPicPr>
          <p:cNvPr id="10" name="Picture 9">
            <a:extLst>
              <a:ext uri="{FF2B5EF4-FFF2-40B4-BE49-F238E27FC236}">
                <a16:creationId xmlns:a16="http://schemas.microsoft.com/office/drawing/2014/main" id="{263B6150-E2CF-4EA7-B142-658E10F4B893}"/>
              </a:ext>
            </a:extLst>
          </p:cNvPr>
          <p:cNvPicPr>
            <a:picLocks noChangeAspect="1"/>
          </p:cNvPicPr>
          <p:nvPr/>
        </p:nvPicPr>
        <p:blipFill>
          <a:blip r:embed="rId8"/>
          <a:stretch>
            <a:fillRect/>
          </a:stretch>
        </p:blipFill>
        <p:spPr>
          <a:xfrm>
            <a:off x="2696374" y="4744612"/>
            <a:ext cx="1837016" cy="644652"/>
          </a:xfrm>
          <a:prstGeom prst="rect">
            <a:avLst/>
          </a:prstGeom>
        </p:spPr>
      </p:pic>
      <p:sp>
        <p:nvSpPr>
          <p:cNvPr id="11" name="Rectangle 10">
            <a:extLst>
              <a:ext uri="{FF2B5EF4-FFF2-40B4-BE49-F238E27FC236}">
                <a16:creationId xmlns:a16="http://schemas.microsoft.com/office/drawing/2014/main" id="{DFF09F08-BD35-44C3-AABB-B63CCF26C528}"/>
              </a:ext>
            </a:extLst>
          </p:cNvPr>
          <p:cNvSpPr/>
          <p:nvPr/>
        </p:nvSpPr>
        <p:spPr>
          <a:xfrm>
            <a:off x="0" y="5448236"/>
            <a:ext cx="9144000" cy="562356"/>
          </a:xfrm>
          <a:prstGeom prst="rect">
            <a:avLst/>
          </a:prstGeom>
          <a:solidFill>
            <a:srgbClr val="002A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2" name="Straight Connector 11">
            <a:extLst>
              <a:ext uri="{FF2B5EF4-FFF2-40B4-BE49-F238E27FC236}">
                <a16:creationId xmlns:a16="http://schemas.microsoft.com/office/drawing/2014/main" id="{713711C9-8324-4E85-B727-650E379522E8}"/>
              </a:ext>
            </a:extLst>
          </p:cNvPr>
          <p:cNvCxnSpPr>
            <a:cxnSpLocks/>
          </p:cNvCxnSpPr>
          <p:nvPr/>
        </p:nvCxnSpPr>
        <p:spPr>
          <a:xfrm flipH="1">
            <a:off x="2472167" y="1839881"/>
            <a:ext cx="6386083" cy="0"/>
          </a:xfrm>
          <a:prstGeom prst="line">
            <a:avLst/>
          </a:prstGeom>
          <a:ln w="9525">
            <a:solidFill>
              <a:srgbClr val="002A5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AFFD2AF-AA73-4D17-85E0-86E512974F3F}"/>
              </a:ext>
            </a:extLst>
          </p:cNvPr>
          <p:cNvSpPr txBox="1"/>
          <p:nvPr/>
        </p:nvSpPr>
        <p:spPr>
          <a:xfrm>
            <a:off x="2402597" y="1598264"/>
            <a:ext cx="6455653" cy="230832"/>
          </a:xfrm>
          <a:prstGeom prst="rect">
            <a:avLst/>
          </a:prstGeom>
          <a:noFill/>
        </p:spPr>
        <p:txBody>
          <a:bodyPr wrap="square" rtlCol="0">
            <a:spAutoFit/>
          </a:bodyPr>
          <a:lstStyle/>
          <a:p>
            <a:pPr defTabSz="685800"/>
            <a:r>
              <a:rPr lang="en-US" sz="900" b="1" kern="0" spc="60" dirty="0">
                <a:solidFill>
                  <a:srgbClr val="B2D232"/>
                </a:solidFill>
                <a:latin typeface="Avenir Heavy" panose="02000503020000020003" pitchFamily="2" charset="0"/>
              </a:rPr>
              <a:t>THANK YOU!  QUESTIONS?</a:t>
            </a:r>
          </a:p>
        </p:txBody>
      </p:sp>
      <p:pic>
        <p:nvPicPr>
          <p:cNvPr id="14" name="Picture 13">
            <a:extLst>
              <a:ext uri="{FF2B5EF4-FFF2-40B4-BE49-F238E27FC236}">
                <a16:creationId xmlns:a16="http://schemas.microsoft.com/office/drawing/2014/main" id="{0CD9DA19-B3BD-4134-AC93-D0B869575FCF}"/>
              </a:ext>
            </a:extLst>
          </p:cNvPr>
          <p:cNvPicPr>
            <a:picLocks noChangeAspect="1"/>
          </p:cNvPicPr>
          <p:nvPr/>
        </p:nvPicPr>
        <p:blipFill>
          <a:blip r:embed="rId9"/>
          <a:stretch>
            <a:fillRect/>
          </a:stretch>
        </p:blipFill>
        <p:spPr>
          <a:xfrm>
            <a:off x="2767317" y="2912022"/>
            <a:ext cx="350000" cy="350000"/>
          </a:xfrm>
          <a:prstGeom prst="rect">
            <a:avLst/>
          </a:prstGeom>
        </p:spPr>
      </p:pic>
      <p:pic>
        <p:nvPicPr>
          <p:cNvPr id="16" name="Picture 15">
            <a:extLst>
              <a:ext uri="{FF2B5EF4-FFF2-40B4-BE49-F238E27FC236}">
                <a16:creationId xmlns:a16="http://schemas.microsoft.com/office/drawing/2014/main" id="{E7667E00-389A-437C-9ECB-BF9B9B3B86B0}"/>
              </a:ext>
            </a:extLst>
          </p:cNvPr>
          <p:cNvPicPr>
            <a:picLocks noChangeAspect="1"/>
          </p:cNvPicPr>
          <p:nvPr/>
        </p:nvPicPr>
        <p:blipFill>
          <a:blip r:embed="rId10"/>
          <a:stretch>
            <a:fillRect/>
          </a:stretch>
        </p:blipFill>
        <p:spPr>
          <a:xfrm>
            <a:off x="2767315" y="3838984"/>
            <a:ext cx="350000" cy="350000"/>
          </a:xfrm>
          <a:prstGeom prst="rect">
            <a:avLst/>
          </a:prstGeom>
        </p:spPr>
      </p:pic>
      <p:pic>
        <p:nvPicPr>
          <p:cNvPr id="17" name="Picture 16">
            <a:extLst>
              <a:ext uri="{FF2B5EF4-FFF2-40B4-BE49-F238E27FC236}">
                <a16:creationId xmlns:a16="http://schemas.microsoft.com/office/drawing/2014/main" id="{C1188E79-9B1C-405C-B530-2E35D202B263}"/>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72" b="96403" l="0" r="100000"/>
                    </a14:imgEffect>
                  </a14:imgLayer>
                </a14:imgProps>
              </a:ext>
              <a:ext uri="{28A0092B-C50C-407E-A947-70E740481C1C}">
                <a14:useLocalDpi xmlns:a14="http://schemas.microsoft.com/office/drawing/2010/main"/>
              </a:ext>
            </a:extLst>
          </a:blip>
          <a:srcRect t="-3324"/>
          <a:stretch/>
        </p:blipFill>
        <p:spPr>
          <a:xfrm>
            <a:off x="2712449" y="2457949"/>
            <a:ext cx="459731" cy="342900"/>
          </a:xfrm>
          <a:prstGeom prst="rect">
            <a:avLst/>
          </a:prstGeom>
        </p:spPr>
      </p:pic>
      <p:sp>
        <p:nvSpPr>
          <p:cNvPr id="18" name="TextBox 17">
            <a:extLst>
              <a:ext uri="{FF2B5EF4-FFF2-40B4-BE49-F238E27FC236}">
                <a16:creationId xmlns:a16="http://schemas.microsoft.com/office/drawing/2014/main" id="{9D26F065-5831-4119-9492-498F30852B52}"/>
              </a:ext>
            </a:extLst>
          </p:cNvPr>
          <p:cNvSpPr txBox="1"/>
          <p:nvPr/>
        </p:nvSpPr>
        <p:spPr>
          <a:xfrm>
            <a:off x="3310757" y="2033251"/>
            <a:ext cx="5289332" cy="2146742"/>
          </a:xfrm>
          <a:prstGeom prst="rect">
            <a:avLst/>
          </a:prstGeom>
          <a:noFill/>
        </p:spPr>
        <p:txBody>
          <a:bodyPr wrap="square" rtlCol="0">
            <a:spAutoFit/>
          </a:bodyPr>
          <a:lstStyle/>
          <a:p>
            <a:pPr defTabSz="685800"/>
            <a:r>
              <a:rPr lang="en-US" sz="1350" dirty="0">
                <a:solidFill>
                  <a:prstClr val="white"/>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https://www.research.uky.edu/sure-resource-center</a:t>
            </a:r>
            <a:r>
              <a:rPr lang="en-US" sz="1350" dirty="0">
                <a:solidFill>
                  <a:prstClr val="white"/>
                </a:solidFill>
                <a:latin typeface="Arial" panose="020B0604020202020204" pitchFamily="34" charset="0"/>
                <a:cs typeface="Arial" panose="020B0604020202020204" pitchFamily="34" charset="0"/>
              </a:rPr>
              <a:t> </a:t>
            </a:r>
          </a:p>
          <a:p>
            <a:pPr defTabSz="685800"/>
            <a:endParaRPr lang="en-US" sz="1650" dirty="0">
              <a:solidFill>
                <a:prstClr val="white"/>
              </a:solidFill>
              <a:latin typeface="Arial" panose="020B0604020202020204" pitchFamily="34" charset="0"/>
              <a:cs typeface="Arial" panose="020B0604020202020204" pitchFamily="34" charset="0"/>
            </a:endParaRPr>
          </a:p>
          <a:p>
            <a:pPr defTabSz="685800"/>
            <a:r>
              <a:rPr lang="en-US" sz="1350" dirty="0">
                <a:solidFill>
                  <a:prstClr val="white"/>
                </a:solidFill>
                <a:latin typeface="Arial" panose="020B0604020202020204" pitchFamily="34" charset="0"/>
                <a:cs typeface="Arial" panose="020B0604020202020204" pitchFamily="34" charset="0"/>
              </a:rPr>
              <a:t>SuRE.RC@uky.edu</a:t>
            </a:r>
            <a:endParaRPr lang="en-US" sz="2100" dirty="0">
              <a:solidFill>
                <a:prstClr val="white"/>
              </a:solidFill>
              <a:latin typeface="Arial" panose="020B0604020202020204" pitchFamily="34" charset="0"/>
              <a:cs typeface="Arial" panose="020B0604020202020204" pitchFamily="34" charset="0"/>
            </a:endParaRPr>
          </a:p>
          <a:p>
            <a:pPr defTabSz="685800"/>
            <a:endParaRPr lang="en-US" sz="1650" dirty="0">
              <a:solidFill>
                <a:prstClr val="white"/>
              </a:solidFill>
              <a:latin typeface="Arial" panose="020B0604020202020204" pitchFamily="34" charset="0"/>
              <a:cs typeface="Arial" panose="020B0604020202020204" pitchFamily="34" charset="0"/>
            </a:endParaRPr>
          </a:p>
          <a:p>
            <a:pPr defTabSz="685800"/>
            <a:r>
              <a:rPr lang="en-US" sz="1350" dirty="0">
                <a:solidFill>
                  <a:prstClr val="white"/>
                </a:solidFill>
                <a:latin typeface="Arial" panose="020B0604020202020204" pitchFamily="34" charset="0"/>
                <a:cs typeface="Arial" panose="020B0604020202020204" pitchFamily="34" charset="0"/>
              </a:rPr>
              <a:t>SuRE Resource Center</a:t>
            </a:r>
          </a:p>
          <a:p>
            <a:pPr defTabSz="685800"/>
            <a:endParaRPr lang="en-US" sz="1650" dirty="0">
              <a:solidFill>
                <a:prstClr val="white"/>
              </a:solidFill>
              <a:latin typeface="Arial" panose="020B0604020202020204" pitchFamily="34" charset="0"/>
              <a:cs typeface="Arial" panose="020B0604020202020204" pitchFamily="34" charset="0"/>
            </a:endParaRPr>
          </a:p>
          <a:p>
            <a:pPr defTabSz="685800"/>
            <a:r>
              <a:rPr lang="en-US" sz="1350" dirty="0">
                <a:solidFill>
                  <a:prstClr val="white"/>
                </a:solidFill>
                <a:latin typeface="Arial" panose="020B0604020202020204" pitchFamily="34" charset="0"/>
                <a:cs typeface="Arial" panose="020B0604020202020204" pitchFamily="34" charset="0"/>
              </a:rPr>
              <a:t>@SuRE_RC</a:t>
            </a:r>
          </a:p>
          <a:p>
            <a:pPr defTabSz="685800"/>
            <a:endParaRPr lang="en-US" sz="1650" dirty="0">
              <a:solidFill>
                <a:prstClr val="white"/>
              </a:solidFill>
              <a:latin typeface="Arial" panose="020B0604020202020204" pitchFamily="34" charset="0"/>
              <a:cs typeface="Arial" panose="020B0604020202020204" pitchFamily="34" charset="0"/>
            </a:endParaRPr>
          </a:p>
          <a:p>
            <a:pPr defTabSz="685800"/>
            <a:r>
              <a:rPr lang="en-US" sz="1350" dirty="0">
                <a:solidFill>
                  <a:prstClr val="white"/>
                </a:solidFill>
                <a:latin typeface="Arial" panose="020B0604020202020204" pitchFamily="34" charset="0"/>
                <a:cs typeface="Arial" panose="020B0604020202020204" pitchFamily="34" charset="0"/>
              </a:rPr>
              <a:t>@SuRE_RC</a:t>
            </a:r>
          </a:p>
        </p:txBody>
      </p:sp>
      <p:pic>
        <p:nvPicPr>
          <p:cNvPr id="19" name="Picture 18">
            <a:extLst>
              <a:ext uri="{FF2B5EF4-FFF2-40B4-BE49-F238E27FC236}">
                <a16:creationId xmlns:a16="http://schemas.microsoft.com/office/drawing/2014/main" id="{69C4629B-6956-43C1-B874-8DE661D2F6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736575" y="1986932"/>
            <a:ext cx="411480" cy="411480"/>
          </a:xfrm>
          <a:prstGeom prst="rect">
            <a:avLst/>
          </a:prstGeom>
        </p:spPr>
      </p:pic>
      <p:pic>
        <p:nvPicPr>
          <p:cNvPr id="21" name="Picture 20">
            <a:extLst>
              <a:ext uri="{FF2B5EF4-FFF2-40B4-BE49-F238E27FC236}">
                <a16:creationId xmlns:a16="http://schemas.microsoft.com/office/drawing/2014/main" id="{B13BCD95-5256-47D9-BB70-1DA40E69C68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2767315" y="3388978"/>
            <a:ext cx="354403" cy="349758"/>
          </a:xfrm>
          <a:prstGeom prst="rect">
            <a:avLst/>
          </a:prstGeom>
        </p:spPr>
      </p:pic>
      <p:pic>
        <p:nvPicPr>
          <p:cNvPr id="22" name="Picture 21" descr="Text&#10;&#10;Description automatically generated with low confidence">
            <a:extLst>
              <a:ext uri="{FF2B5EF4-FFF2-40B4-BE49-F238E27FC236}">
                <a16:creationId xmlns:a16="http://schemas.microsoft.com/office/drawing/2014/main" id="{91A26928-2D33-4DAE-9727-F927266DC0B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879023" y="5557964"/>
            <a:ext cx="1167634" cy="342900"/>
          </a:xfrm>
          <a:prstGeom prst="rect">
            <a:avLst/>
          </a:prstGeom>
          <a:ln>
            <a:noFill/>
          </a:ln>
        </p:spPr>
      </p:pic>
      <p:pic>
        <p:nvPicPr>
          <p:cNvPr id="23" name="Picture 22">
            <a:extLst>
              <a:ext uri="{FF2B5EF4-FFF2-40B4-BE49-F238E27FC236}">
                <a16:creationId xmlns:a16="http://schemas.microsoft.com/office/drawing/2014/main" id="{64FDCA64-AE9D-44F0-83B0-1055FB6B1D98}"/>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543912" y="2744631"/>
            <a:ext cx="1466021" cy="1447161"/>
          </a:xfrm>
          <a:prstGeom prst="rect">
            <a:avLst/>
          </a:prstGeom>
        </p:spPr>
      </p:pic>
    </p:spTree>
    <p:extLst>
      <p:ext uri="{BB962C8B-B14F-4D97-AF65-F5344CB8AC3E}">
        <p14:creationId xmlns:p14="http://schemas.microsoft.com/office/powerpoint/2010/main" val="1024350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98FB380-A52E-304E-BBA0-A9CEEFAC7C33}"/>
              </a:ext>
            </a:extLst>
          </p:cNvPr>
          <p:cNvSpPr>
            <a:spLocks noGrp="1"/>
          </p:cNvSpPr>
          <p:nvPr>
            <p:ph type="ctrTitle"/>
          </p:nvPr>
        </p:nvSpPr>
        <p:spPr>
          <a:xfrm>
            <a:off x="638958" y="1844735"/>
            <a:ext cx="7761308" cy="1456946"/>
          </a:xfrm>
        </p:spPr>
        <p:txBody>
          <a:bodyPr>
            <a:normAutofit/>
          </a:bodyPr>
          <a:lstStyle/>
          <a:p>
            <a:r>
              <a:rPr lang="en-US" sz="3112">
                <a:latin typeface="Times" panose="02020603050405020304" pitchFamily="18" charset="0"/>
                <a:cs typeface="Times" panose="02020603050405020304" pitchFamily="18" charset="0"/>
              </a:rPr>
              <a:t>Institute of Education Sciences (IES) </a:t>
            </a:r>
            <a:br>
              <a:rPr lang="en-US" sz="3112">
                <a:latin typeface="Times" panose="02020603050405020304" pitchFamily="18" charset="0"/>
                <a:cs typeface="Times" panose="02020603050405020304" pitchFamily="18" charset="0"/>
              </a:rPr>
            </a:br>
            <a:r>
              <a:rPr lang="en-US" sz="3112">
                <a:latin typeface="Times" panose="02020603050405020304" pitchFamily="18" charset="0"/>
                <a:cs typeface="Times" panose="02020603050405020304" pitchFamily="18" charset="0"/>
              </a:rPr>
              <a:t>Funding Opportunities: Broadening Participation</a:t>
            </a:r>
            <a:endParaRPr lang="en-US" sz="2099" i="1">
              <a:latin typeface="Times" panose="02020603050405020304" pitchFamily="18" charset="0"/>
              <a:cs typeface="Times" panose="02020603050405020304" pitchFamily="18" charset="0"/>
            </a:endParaRPr>
          </a:p>
        </p:txBody>
      </p:sp>
      <p:sp>
        <p:nvSpPr>
          <p:cNvPr id="14" name="Text Placeholder 13">
            <a:extLst>
              <a:ext uri="{FF2B5EF4-FFF2-40B4-BE49-F238E27FC236}">
                <a16:creationId xmlns:a16="http://schemas.microsoft.com/office/drawing/2014/main" id="{6360FC6B-6095-2D4B-BB2A-CA0D512ACF1B}"/>
              </a:ext>
            </a:extLst>
          </p:cNvPr>
          <p:cNvSpPr>
            <a:spLocks noGrp="1"/>
          </p:cNvSpPr>
          <p:nvPr>
            <p:ph type="body" sz="quarter" idx="14"/>
          </p:nvPr>
        </p:nvSpPr>
        <p:spPr>
          <a:xfrm>
            <a:off x="851076" y="3472385"/>
            <a:ext cx="3720924" cy="1113067"/>
          </a:xfrm>
        </p:spPr>
        <p:txBody>
          <a:bodyPr>
            <a:normAutofit/>
          </a:bodyPr>
          <a:lstStyle/>
          <a:p>
            <a:r>
              <a:rPr lang="en-US" sz="1350">
                <a:latin typeface="Times" panose="02020603050405020304" pitchFamily="18" charset="0"/>
                <a:cs typeface="Times" panose="02020603050405020304" pitchFamily="18" charset="0"/>
              </a:rPr>
              <a:t>Laura L. Namy</a:t>
            </a:r>
          </a:p>
          <a:p>
            <a:r>
              <a:rPr lang="en-US" sz="1350">
                <a:latin typeface="Times" panose="02020603050405020304" pitchFamily="18" charset="0"/>
                <a:cs typeface="Times" panose="02020603050405020304" pitchFamily="18" charset="0"/>
              </a:rPr>
              <a:t>Associate Commissioner for Teaching and Learning</a:t>
            </a:r>
          </a:p>
          <a:p>
            <a:r>
              <a:rPr lang="en-US" sz="1350">
                <a:latin typeface="Times" panose="02020603050405020304" pitchFamily="18" charset="0"/>
                <a:cs typeface="Times" panose="02020603050405020304" pitchFamily="18" charset="0"/>
              </a:rPr>
              <a:t>National Center for Education Research</a:t>
            </a:r>
          </a:p>
          <a:p>
            <a:r>
              <a:rPr lang="en-US" sz="1350">
                <a:solidFill>
                  <a:srgbClr val="FBB03B"/>
                </a:solidFill>
                <a:latin typeface="Times" panose="02020603050405020304" pitchFamily="18" charset="0"/>
                <a:cs typeface="Times" panose="02020603050405020304" pitchFamily="18" charset="0"/>
              </a:rPr>
              <a:t>Laura.Namy@ed.gov</a:t>
            </a:r>
          </a:p>
          <a:p>
            <a:endParaRPr lang="en-US" sz="135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10846848"/>
      </p:ext>
    </p:extLst>
  </p:cSld>
  <p:clrMapOvr>
    <a:masterClrMapping/>
  </p:clrMapOvr>
  <mc:AlternateContent xmlns:mc="http://schemas.openxmlformats.org/markup-compatibility/2006" xmlns:p14="http://schemas.microsoft.com/office/powerpoint/2010/main">
    <mc:Choice Requires="p14">
      <p:transition spd="slow" p14:dur="2000" advTm="22949"/>
    </mc:Choice>
    <mc:Fallback xmlns="">
      <p:transition spd="slow" advTm="2294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90AA-2D77-3C81-3867-6FFC0D3068C0}"/>
              </a:ext>
            </a:extLst>
          </p:cNvPr>
          <p:cNvSpPr>
            <a:spLocks noGrp="1"/>
          </p:cNvSpPr>
          <p:nvPr>
            <p:ph type="ctrTitle"/>
          </p:nvPr>
        </p:nvSpPr>
        <p:spPr/>
        <p:txBody>
          <a:bodyPr/>
          <a:lstStyle/>
          <a:p>
            <a:r>
              <a:rPr lang="en-US">
                <a:latin typeface="Times" panose="02020603050405020304" pitchFamily="18" charset="0"/>
                <a:cs typeface="Times" panose="02020603050405020304" pitchFamily="18" charset="0"/>
              </a:rPr>
              <a:t>IES Mission</a:t>
            </a:r>
          </a:p>
        </p:txBody>
      </p:sp>
      <p:sp>
        <p:nvSpPr>
          <p:cNvPr id="3" name="Text Placeholder 2">
            <a:extLst>
              <a:ext uri="{FF2B5EF4-FFF2-40B4-BE49-F238E27FC236}">
                <a16:creationId xmlns:a16="http://schemas.microsoft.com/office/drawing/2014/main" id="{8DD234D0-2260-8646-6172-3B3A53BE71B3}"/>
              </a:ext>
            </a:extLst>
          </p:cNvPr>
          <p:cNvSpPr>
            <a:spLocks noGrp="1"/>
          </p:cNvSpPr>
          <p:nvPr>
            <p:ph type="body" sz="quarter" idx="14"/>
          </p:nvPr>
        </p:nvSpPr>
        <p:spPr/>
        <p:txBody>
          <a:bodyPr/>
          <a:lstStyle/>
          <a:p>
            <a:pPr defTabSz="457206" eaLnBrk="1" fontAlgn="auto" hangingPunct="1">
              <a:spcBef>
                <a:spcPts val="0"/>
              </a:spcBef>
              <a:spcAft>
                <a:spcPts val="0"/>
              </a:spcAft>
              <a:defRPr/>
            </a:pPr>
            <a:r>
              <a:rPr lang="en-US">
                <a:latin typeface="Times" panose="02020603050405020304" pitchFamily="18" charset="0"/>
                <a:cs typeface="Times" panose="02020603050405020304" pitchFamily="18" charset="0"/>
              </a:rPr>
              <a:t>Describe the condition of American education</a:t>
            </a:r>
          </a:p>
          <a:p>
            <a:pPr defTabSz="457206" eaLnBrk="1" fontAlgn="auto" hangingPunct="1">
              <a:spcBef>
                <a:spcPts val="0"/>
              </a:spcBef>
              <a:spcAft>
                <a:spcPts val="0"/>
              </a:spcAft>
              <a:defRPr/>
            </a:pPr>
            <a:endParaRPr lang="en-US">
              <a:latin typeface="Times" panose="02020603050405020304" pitchFamily="18" charset="0"/>
              <a:cs typeface="Times" panose="02020603050405020304" pitchFamily="18" charset="0"/>
            </a:endParaRPr>
          </a:p>
          <a:p>
            <a:pPr defTabSz="457206" eaLnBrk="1" fontAlgn="auto" hangingPunct="1">
              <a:spcBef>
                <a:spcPts val="0"/>
              </a:spcBef>
              <a:spcAft>
                <a:spcPts val="0"/>
              </a:spcAft>
              <a:defRPr/>
            </a:pPr>
            <a:r>
              <a:rPr lang="en-US">
                <a:latin typeface="Times" panose="02020603050405020304" pitchFamily="18" charset="0"/>
                <a:cs typeface="Times" panose="02020603050405020304" pitchFamily="18" charset="0"/>
              </a:rPr>
              <a:t>Provide scientific evidence to inform education practice and policy</a:t>
            </a:r>
          </a:p>
          <a:p>
            <a:pPr defTabSz="457206" eaLnBrk="1" fontAlgn="auto" hangingPunct="1">
              <a:spcBef>
                <a:spcPts val="0"/>
              </a:spcBef>
              <a:spcAft>
                <a:spcPts val="0"/>
              </a:spcAft>
              <a:defRPr/>
            </a:pPr>
            <a:endParaRPr lang="en-US">
              <a:latin typeface="Times" panose="02020603050405020304" pitchFamily="18" charset="0"/>
              <a:cs typeface="Times" panose="02020603050405020304" pitchFamily="18" charset="0"/>
            </a:endParaRPr>
          </a:p>
          <a:p>
            <a:pPr defTabSz="457206" eaLnBrk="1" fontAlgn="auto" hangingPunct="1">
              <a:spcBef>
                <a:spcPts val="0"/>
              </a:spcBef>
              <a:spcAft>
                <a:spcPts val="0"/>
              </a:spcAft>
              <a:defRPr/>
            </a:pPr>
            <a:r>
              <a:rPr lang="en-US">
                <a:latin typeface="Times" panose="02020603050405020304" pitchFamily="18" charset="0"/>
                <a:cs typeface="Times" panose="02020603050405020304" pitchFamily="18" charset="0"/>
              </a:rPr>
              <a:t>Share this evidence with a wide range of stakeholders through varied formats that are useful and accessible to different audiences (educators, parents, policymakers, researchers, and the public)</a:t>
            </a:r>
          </a:p>
          <a:p>
            <a:endParaRPr lang="en-US">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6AAA68CE-3D89-60E8-97B4-3FE7875F3F3F}"/>
              </a:ext>
            </a:extLst>
          </p:cNvPr>
          <p:cNvSpPr>
            <a:spLocks noGrp="1"/>
          </p:cNvSpPr>
          <p:nvPr>
            <p:ph type="sldNum" sz="quarter" idx="15"/>
          </p:nvPr>
        </p:nvSpPr>
        <p:spPr/>
        <p:txBody>
          <a:bodyPr/>
          <a:lstStyle/>
          <a:p>
            <a:pPr>
              <a:defRPr/>
            </a:pPr>
            <a:fld id="{90E04AC8-7CC2-429E-BAD6-AEC049EAE446}" type="slidenum">
              <a:rPr lang="uk-UA"/>
              <a:pPr>
                <a:defRPr/>
              </a:pPr>
              <a:t>27</a:t>
            </a:fld>
            <a:endParaRPr lang="uk-UA"/>
          </a:p>
        </p:txBody>
      </p:sp>
    </p:spTree>
    <p:extLst>
      <p:ext uri="{BB962C8B-B14F-4D97-AF65-F5344CB8AC3E}">
        <p14:creationId xmlns:p14="http://schemas.microsoft.com/office/powerpoint/2010/main" val="2328154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9FFAFDF-6E32-4C70-8226-B9D956109C4C}"/>
              </a:ext>
            </a:extLst>
          </p:cNvPr>
          <p:cNvSpPr>
            <a:spLocks noChangeArrowheads="1"/>
          </p:cNvSpPr>
          <p:nvPr/>
        </p:nvSpPr>
        <p:spPr bwMode="auto">
          <a:xfrm>
            <a:off x="372569" y="995997"/>
            <a:ext cx="7141890" cy="10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38" tIns="34520" rIns="69038" bIns="34520" anchor="ctr"/>
          <a:lstStyle>
            <a:lvl1pPr>
              <a:defRPr sz="4800">
                <a:solidFill>
                  <a:schemeClr val="tx1"/>
                </a:solidFill>
                <a:latin typeface="Arial" panose="020B0604020202020204" pitchFamily="34" charset="0"/>
              </a:defRPr>
            </a:lvl1pPr>
            <a:lvl2pPr marL="742950" indent="-285750">
              <a:defRPr sz="4800">
                <a:solidFill>
                  <a:schemeClr val="tx1"/>
                </a:solidFill>
                <a:latin typeface="Arial" panose="020B0604020202020204" pitchFamily="34" charset="0"/>
              </a:defRPr>
            </a:lvl2pPr>
            <a:lvl3pPr marL="1143000" indent="-228600">
              <a:defRPr sz="4800">
                <a:solidFill>
                  <a:schemeClr val="tx1"/>
                </a:solidFill>
                <a:latin typeface="Arial" panose="020B0604020202020204" pitchFamily="34" charset="0"/>
              </a:defRPr>
            </a:lvl3pPr>
            <a:lvl4pPr marL="1600200" indent="-228600">
              <a:defRPr sz="4800">
                <a:solidFill>
                  <a:schemeClr val="tx1"/>
                </a:solidFill>
                <a:latin typeface="Arial" panose="020B0604020202020204" pitchFamily="34" charset="0"/>
              </a:defRPr>
            </a:lvl4pPr>
            <a:lvl5pPr marL="2057400" indent="-228600">
              <a:defRPr sz="4800">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sz="4800">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sz="4800">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sz="4800">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sz="4800">
                <a:solidFill>
                  <a:schemeClr val="tx1"/>
                </a:solidFill>
                <a:latin typeface="Arial" panose="020B0604020202020204" pitchFamily="34" charset="0"/>
              </a:defRPr>
            </a:lvl9pPr>
          </a:lstStyle>
          <a:p>
            <a:pPr algn="ctr" defTabSz="685800" eaLnBrk="0" fontAlgn="base" hangingPunct="0">
              <a:spcBef>
                <a:spcPct val="0"/>
              </a:spcBef>
              <a:spcAft>
                <a:spcPct val="0"/>
              </a:spcAft>
              <a:defRPr/>
            </a:pPr>
            <a:r>
              <a:rPr lang="en-US" altLang="en-US" sz="2999">
                <a:solidFill>
                  <a:srgbClr val="FFFFFF"/>
                </a:solidFill>
                <a:latin typeface="Calibri" panose="020F0502020204030204" pitchFamily="34" charset="0"/>
                <a:ea typeface="MS PGothic" panose="020B0600070205080204" pitchFamily="34" charset="-128"/>
              </a:rPr>
              <a:t>Organizational Structure</a:t>
            </a:r>
          </a:p>
        </p:txBody>
      </p:sp>
      <p:sp>
        <p:nvSpPr>
          <p:cNvPr id="28675" name="Title 5">
            <a:extLst>
              <a:ext uri="{FF2B5EF4-FFF2-40B4-BE49-F238E27FC236}">
                <a16:creationId xmlns:a16="http://schemas.microsoft.com/office/drawing/2014/main" id="{D3238B6C-7C8E-41E7-8396-70872D65F9E4}"/>
              </a:ext>
            </a:extLst>
          </p:cNvPr>
          <p:cNvSpPr>
            <a:spLocks noGrp="1" noChangeArrowheads="1"/>
          </p:cNvSpPr>
          <p:nvPr>
            <p:ph type="ctrTitle"/>
          </p:nvPr>
        </p:nvSpPr>
        <p:spPr>
          <a:xfrm>
            <a:off x="429704" y="1286433"/>
            <a:ext cx="8284593" cy="457081"/>
          </a:xfrm>
        </p:spPr>
        <p:txBody>
          <a:bodyPr/>
          <a:lstStyle/>
          <a:p>
            <a:pPr eaLnBrk="1" hangingPunct="1"/>
            <a:r>
              <a:rPr lang="en-US" altLang="en-US" dirty="0">
                <a:latin typeface="Times"/>
                <a:cs typeface="Times"/>
              </a:rPr>
              <a:t>Four IES Centers Contribute to This Mission</a:t>
            </a:r>
            <a:endParaRPr altLang="en-US">
              <a:latin typeface="Times" panose="02020603050405020304" pitchFamily="18" charset="0"/>
              <a:cs typeface="Times" panose="02020603050405020304" pitchFamily="18" charset="0"/>
            </a:endParaRPr>
          </a:p>
        </p:txBody>
      </p:sp>
      <p:graphicFrame>
        <p:nvGraphicFramePr>
          <p:cNvPr id="25" name="Diagram 24">
            <a:extLst>
              <a:ext uri="{FF2B5EF4-FFF2-40B4-BE49-F238E27FC236}">
                <a16:creationId xmlns:a16="http://schemas.microsoft.com/office/drawing/2014/main" id="{DAB0205E-051C-4929-AC05-2EBF207CE954}"/>
              </a:ext>
            </a:extLst>
          </p:cNvPr>
          <p:cNvGraphicFramePr/>
          <p:nvPr/>
        </p:nvGraphicFramePr>
        <p:xfrm>
          <a:off x="438936" y="1625046"/>
          <a:ext cx="8284594" cy="3103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2">
            <a:extLst>
              <a:ext uri="{FF2B5EF4-FFF2-40B4-BE49-F238E27FC236}">
                <a16:creationId xmlns:a16="http://schemas.microsoft.com/office/drawing/2014/main" id="{03CD7A3C-34D0-B04D-8E15-E5838F511DE1}"/>
              </a:ext>
            </a:extLst>
          </p:cNvPr>
          <p:cNvSpPr>
            <a:spLocks noGrp="1"/>
          </p:cNvSpPr>
          <p:nvPr>
            <p:ph type="sldNum" sz="quarter" idx="15"/>
          </p:nvPr>
        </p:nvSpPr>
        <p:spPr>
          <a:xfrm>
            <a:off x="8501742" y="5576608"/>
            <a:ext cx="356546" cy="274999"/>
          </a:xfrm>
          <a:prstGeom prst="rect">
            <a:avLst/>
          </a:prstGeom>
        </p:spPr>
        <p:txBody>
          <a:bodyPr vert="horz" lIns="68571" tIns="34286" rIns="68571" bIns="34286" rtlCol="0" anchor="ctr"/>
          <a:lstStyle>
            <a:defPPr>
              <a:defRPr lang="en-US"/>
            </a:defPPr>
            <a:lvl1pPr marL="0" algn="r" defTabSz="685800" rtl="0" eaLnBrk="1" latinLnBrk="0" hangingPunct="1">
              <a:defRPr lang="en-US" sz="600" b="0" i="0" kern="1200">
                <a:solidFill>
                  <a:srgbClr val="576F7F"/>
                </a:solidFill>
                <a:latin typeface="Times New Roman" panose="02020603050405020304" pitchFamily="18" charset="0"/>
                <a:ea typeface="+mn-ea"/>
                <a:cs typeface="Times New Roman" panose="02020603050405020304" pitchFamily="18"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42917">
              <a:defRPr/>
            </a:pPr>
            <a:fld id="{BA8CF1B3-96A0-D24B-B5C9-B5B93FF4523E}" type="slidenum">
              <a:rPr lang="uk-UA" sz="799"/>
              <a:pPr defTabSz="342917">
                <a:defRPr/>
              </a:pPr>
              <a:t>28</a:t>
            </a:fld>
            <a:endParaRPr lang="uk-UA" sz="799"/>
          </a:p>
        </p:txBody>
      </p:sp>
    </p:spTree>
    <p:extLst>
      <p:ext uri="{BB962C8B-B14F-4D97-AF65-F5344CB8AC3E}">
        <p14:creationId xmlns:p14="http://schemas.microsoft.com/office/powerpoint/2010/main" val="801199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3F8D-D7B3-96B9-B63D-BCF400BF9D6A}"/>
              </a:ext>
            </a:extLst>
          </p:cNvPr>
          <p:cNvSpPr>
            <a:spLocks noGrp="1"/>
          </p:cNvSpPr>
          <p:nvPr>
            <p:ph type="ctrTitle"/>
          </p:nvPr>
        </p:nvSpPr>
        <p:spPr/>
        <p:txBody>
          <a:bodyPr/>
          <a:lstStyle/>
          <a:p>
            <a:r>
              <a:rPr lang="en-US" dirty="0">
                <a:latin typeface="Times" panose="02020603050405020304" pitchFamily="18" charset="0"/>
                <a:cs typeface="Times" panose="02020603050405020304" pitchFamily="18" charset="0"/>
              </a:rPr>
              <a:t>NCER and NCSER</a:t>
            </a:r>
          </a:p>
        </p:txBody>
      </p:sp>
      <p:sp>
        <p:nvSpPr>
          <p:cNvPr id="5" name="Text Placeholder 4">
            <a:extLst>
              <a:ext uri="{FF2B5EF4-FFF2-40B4-BE49-F238E27FC236}">
                <a16:creationId xmlns:a16="http://schemas.microsoft.com/office/drawing/2014/main" id="{5EF8F281-B86C-2F1C-085E-1007955BE23E}"/>
              </a:ext>
            </a:extLst>
          </p:cNvPr>
          <p:cNvSpPr>
            <a:spLocks noGrp="1"/>
          </p:cNvSpPr>
          <p:nvPr>
            <p:ph type="body" sz="quarter" idx="14"/>
          </p:nvPr>
        </p:nvSpPr>
        <p:spPr>
          <a:xfrm>
            <a:off x="394343" y="1743286"/>
            <a:ext cx="8285672" cy="3610379"/>
          </a:xfrm>
        </p:spPr>
        <p:txBody>
          <a:bodyPr/>
          <a:lstStyle/>
          <a:p>
            <a:pPr>
              <a:spcBef>
                <a:spcPts val="225"/>
              </a:spcBef>
              <a:spcAft>
                <a:spcPts val="1125"/>
              </a:spcAft>
            </a:pPr>
            <a:r>
              <a:rPr lang="en-US" dirty="0">
                <a:latin typeface="Times New Roman"/>
                <a:cs typeface="Times New Roman"/>
              </a:rPr>
              <a:t>NCER supports </a:t>
            </a:r>
            <a:r>
              <a:rPr lang="en-US" b="1" dirty="0">
                <a:latin typeface="Times New Roman"/>
                <a:cs typeface="Times New Roman"/>
              </a:rPr>
              <a:t>field-initiated </a:t>
            </a:r>
            <a:r>
              <a:rPr lang="en-US" dirty="0">
                <a:latin typeface="Times New Roman"/>
                <a:cs typeface="Times New Roman"/>
              </a:rPr>
              <a:t>research to </a:t>
            </a:r>
            <a:endParaRPr lang="en-US" dirty="0"/>
          </a:p>
          <a:p>
            <a:pPr lvl="1" indent="-340995">
              <a:spcBef>
                <a:spcPts val="225"/>
              </a:spcBef>
              <a:spcAft>
                <a:spcPts val="1125"/>
              </a:spcAft>
            </a:pPr>
            <a:r>
              <a:rPr lang="en-US" sz="1650" dirty="0">
                <a:latin typeface="Times"/>
                <a:cs typeface="Times"/>
              </a:rPr>
              <a:t>Expand understanding of learners from PreK through postsecondary and adult education</a:t>
            </a:r>
          </a:p>
          <a:p>
            <a:pPr lvl="1" indent="-340995">
              <a:spcBef>
                <a:spcPts val="225"/>
              </a:spcBef>
              <a:spcAft>
                <a:spcPts val="1125"/>
              </a:spcAft>
            </a:pPr>
            <a:r>
              <a:rPr lang="en-US" sz="1650" dirty="0">
                <a:latin typeface="Times New Roman"/>
                <a:cs typeface="Times New Roman"/>
              </a:rPr>
              <a:t>Improve academic achievement and attainment and access to educational opportunities for all learners, with a particular focus on low-performing learners and those lacking access to high-quality educational opportunities </a:t>
            </a:r>
            <a:endParaRPr lang="en-US" sz="1650" dirty="0">
              <a:latin typeface="Times" panose="02020603050405020304" pitchFamily="18" charset="0"/>
              <a:cs typeface="Times" panose="02020603050405020304" pitchFamily="18" charset="0"/>
            </a:endParaRPr>
          </a:p>
          <a:p>
            <a:pPr>
              <a:spcBef>
                <a:spcPts val="225"/>
              </a:spcBef>
              <a:spcAft>
                <a:spcPts val="225"/>
              </a:spcAft>
            </a:pPr>
            <a:r>
              <a:rPr lang="en-US" sz="1650" dirty="0">
                <a:latin typeface="Times"/>
                <a:cs typeface="Times"/>
              </a:rPr>
              <a:t>NCSER supports </a:t>
            </a:r>
            <a:r>
              <a:rPr lang="en-US" sz="1650" b="1" dirty="0">
                <a:latin typeface="Times"/>
                <a:cs typeface="Times"/>
              </a:rPr>
              <a:t>field-initiated</a:t>
            </a:r>
            <a:r>
              <a:rPr lang="en-US" sz="1650" dirty="0">
                <a:latin typeface="Times"/>
                <a:cs typeface="Times"/>
              </a:rPr>
              <a:t> research to</a:t>
            </a:r>
          </a:p>
          <a:p>
            <a:pPr lvl="1" indent="-340995">
              <a:spcBef>
                <a:spcPts val="225"/>
              </a:spcBef>
              <a:spcAft>
                <a:spcPts val="225"/>
              </a:spcAft>
            </a:pPr>
            <a:r>
              <a:rPr lang="en-US" sz="1650" dirty="0">
                <a:latin typeface="Times"/>
                <a:cs typeface="Times"/>
              </a:rPr>
              <a:t>Expand knowledge and understanding of the needs of infants, toddlers, children, and youth with disabilities in order to improve their developmental, educational, and transitional results</a:t>
            </a:r>
          </a:p>
          <a:p>
            <a:pPr lvl="1" indent="-340995">
              <a:spcBef>
                <a:spcPts val="225"/>
              </a:spcBef>
              <a:spcAft>
                <a:spcPts val="225"/>
              </a:spcAft>
            </a:pPr>
            <a:r>
              <a:rPr lang="en-US" sz="1650" dirty="0">
                <a:latin typeface="Times"/>
                <a:cs typeface="Times"/>
              </a:rPr>
              <a:t>Improve services provided under, and support and evaluate the implementation of, the Individuals with Disabilities Education Act</a:t>
            </a:r>
            <a:endParaRPr lang="en-US" sz="1650"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p:txBody>
      </p:sp>
      <p:sp>
        <p:nvSpPr>
          <p:cNvPr id="6" name="Slide Number Placeholder 5">
            <a:extLst>
              <a:ext uri="{FF2B5EF4-FFF2-40B4-BE49-F238E27FC236}">
                <a16:creationId xmlns:a16="http://schemas.microsoft.com/office/drawing/2014/main" id="{BC039670-0AF8-3789-680B-6972D0D8EA9D}"/>
              </a:ext>
            </a:extLst>
          </p:cNvPr>
          <p:cNvSpPr>
            <a:spLocks noGrp="1"/>
          </p:cNvSpPr>
          <p:nvPr>
            <p:ph type="sldNum" sz="quarter" idx="15"/>
          </p:nvPr>
        </p:nvSpPr>
        <p:spPr/>
        <p:txBody>
          <a:bodyPr/>
          <a:lstStyle/>
          <a:p>
            <a:pPr>
              <a:defRPr/>
            </a:pPr>
            <a:fld id="{CBDBAD8F-B975-441E-AA72-234C0253D429}" type="slidenum">
              <a:rPr lang="uk-UA" dirty="0"/>
              <a:pPr>
                <a:defRPr/>
              </a:pPr>
              <a:t>29</a:t>
            </a:fld>
            <a:endParaRPr lang="uk-UA"/>
          </a:p>
        </p:txBody>
      </p:sp>
    </p:spTree>
    <p:extLst>
      <p:ext uri="{BB962C8B-B14F-4D97-AF65-F5344CB8AC3E}">
        <p14:creationId xmlns:p14="http://schemas.microsoft.com/office/powerpoint/2010/main" val="299896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E1DCD-7501-44CE-A2D5-6EB500B6F0FA}"/>
              </a:ext>
            </a:extLst>
          </p:cNvPr>
          <p:cNvSpPr>
            <a:spLocks noGrp="1"/>
          </p:cNvSpPr>
          <p:nvPr>
            <p:ph type="title"/>
          </p:nvPr>
        </p:nvSpPr>
        <p:spPr>
          <a:xfrm>
            <a:off x="446087" y="333375"/>
            <a:ext cx="8275321" cy="699012"/>
          </a:xfrm>
        </p:spPr>
        <p:txBody>
          <a:bodyPr>
            <a:noAutofit/>
          </a:bodyPr>
          <a:lstStyle/>
          <a:p>
            <a:r>
              <a:rPr lang="en-US" altLang="en-US" sz="2800" dirty="0">
                <a:latin typeface="Arial" panose="020B0604020202020204" pitchFamily="34" charset="0"/>
                <a:cs typeface="Arial" panose="020B0604020202020204" pitchFamily="34" charset="0"/>
              </a:rPr>
              <a:t>NIMH is 1 of 27 NIH Institutes and Centers (ICs)</a:t>
            </a:r>
            <a:endParaRPr lang="en-US" sz="2800" dirty="0">
              <a:latin typeface="Arial" panose="020B0604020202020204" pitchFamily="34" charset="0"/>
              <a:cs typeface="Arial" panose="020B0604020202020204" pitchFamily="34" charset="0"/>
            </a:endParaRPr>
          </a:p>
        </p:txBody>
      </p:sp>
      <p:grpSp>
        <p:nvGrpSpPr>
          <p:cNvPr id="128" name="Group 122">
            <a:extLst>
              <a:ext uri="{FF2B5EF4-FFF2-40B4-BE49-F238E27FC236}">
                <a16:creationId xmlns:a16="http://schemas.microsoft.com/office/drawing/2014/main" id="{07D138D3-7C41-45A6-98AC-F9AEA80861A8}"/>
              </a:ext>
            </a:extLst>
          </p:cNvPr>
          <p:cNvGrpSpPr>
            <a:grpSpLocks/>
          </p:cNvGrpSpPr>
          <p:nvPr/>
        </p:nvGrpSpPr>
        <p:grpSpPr bwMode="auto">
          <a:xfrm>
            <a:off x="1131377" y="1286358"/>
            <a:ext cx="7066742" cy="4830305"/>
            <a:chOff x="165100" y="685800"/>
            <a:chExt cx="8782050" cy="5943600"/>
          </a:xfrm>
        </p:grpSpPr>
        <p:sp>
          <p:nvSpPr>
            <p:cNvPr id="129" name="Rectangle 2">
              <a:extLst>
                <a:ext uri="{FF2B5EF4-FFF2-40B4-BE49-F238E27FC236}">
                  <a16:creationId xmlns:a16="http://schemas.microsoft.com/office/drawing/2014/main" id="{BD9471BC-7215-485D-A209-F98B9B6A72E1}"/>
                </a:ext>
              </a:extLst>
            </p:cNvPr>
            <p:cNvSpPr>
              <a:spLocks noChangeArrowheads="1"/>
            </p:cNvSpPr>
            <p:nvPr/>
          </p:nvSpPr>
          <p:spPr bwMode="auto">
            <a:xfrm>
              <a:off x="3352800" y="685800"/>
              <a:ext cx="2387600" cy="7112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1050" b="1" dirty="0">
                  <a:solidFill>
                    <a:srgbClr val="4472C4"/>
                  </a:solidFill>
                  <a:cs typeface="Arial" panose="020B0604020202020204" pitchFamily="34" charset="0"/>
                </a:rPr>
                <a:t>Office of the Director</a:t>
              </a:r>
            </a:p>
          </p:txBody>
        </p:sp>
        <p:sp>
          <p:nvSpPr>
            <p:cNvPr id="130" name="Line 3">
              <a:extLst>
                <a:ext uri="{FF2B5EF4-FFF2-40B4-BE49-F238E27FC236}">
                  <a16:creationId xmlns:a16="http://schemas.microsoft.com/office/drawing/2014/main" id="{5C3DB2DD-4D79-4A26-8581-8FAF310B459E}"/>
                </a:ext>
              </a:extLst>
            </p:cNvPr>
            <p:cNvSpPr>
              <a:spLocks noChangeShapeType="1"/>
            </p:cNvSpPr>
            <p:nvPr/>
          </p:nvSpPr>
          <p:spPr bwMode="auto">
            <a:xfrm>
              <a:off x="4572000" y="1409700"/>
              <a:ext cx="0" cy="12700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1" name="Line 4">
              <a:extLst>
                <a:ext uri="{FF2B5EF4-FFF2-40B4-BE49-F238E27FC236}">
                  <a16:creationId xmlns:a16="http://schemas.microsoft.com/office/drawing/2014/main" id="{2837A03E-65DA-4C48-8FFF-0BF60BAA32D9}"/>
                </a:ext>
              </a:extLst>
            </p:cNvPr>
            <p:cNvSpPr>
              <a:spLocks noChangeShapeType="1"/>
            </p:cNvSpPr>
            <p:nvPr/>
          </p:nvSpPr>
          <p:spPr bwMode="auto">
            <a:xfrm>
              <a:off x="4572000" y="1524000"/>
              <a:ext cx="0" cy="429260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2" name="Freeform 5">
              <a:extLst>
                <a:ext uri="{FF2B5EF4-FFF2-40B4-BE49-F238E27FC236}">
                  <a16:creationId xmlns:a16="http://schemas.microsoft.com/office/drawing/2014/main" id="{B4051E7F-7D1A-45C3-924B-B86FA84C8565}"/>
                </a:ext>
              </a:extLst>
            </p:cNvPr>
            <p:cNvSpPr>
              <a:spLocks/>
            </p:cNvSpPr>
            <p:nvPr/>
          </p:nvSpPr>
          <p:spPr bwMode="auto">
            <a:xfrm>
              <a:off x="2281238" y="1549400"/>
              <a:ext cx="1606550" cy="230188"/>
            </a:xfrm>
            <a:custGeom>
              <a:avLst/>
              <a:gdLst>
                <a:gd name="T0" fmla="*/ 0 w 1012"/>
                <a:gd name="T1" fmla="*/ 2147483646 h 145"/>
                <a:gd name="T2" fmla="*/ 0 w 1012"/>
                <a:gd name="T3" fmla="*/ 0 h 145"/>
                <a:gd name="T4" fmla="*/ 2147483646 w 1012"/>
                <a:gd name="T5" fmla="*/ 0 h 145"/>
                <a:gd name="T6" fmla="*/ 0 60000 65536"/>
                <a:gd name="T7" fmla="*/ 0 60000 65536"/>
                <a:gd name="T8" fmla="*/ 0 60000 65536"/>
              </a:gdLst>
              <a:ahLst/>
              <a:cxnLst>
                <a:cxn ang="T6">
                  <a:pos x="T0" y="T1"/>
                </a:cxn>
                <a:cxn ang="T7">
                  <a:pos x="T2" y="T3"/>
                </a:cxn>
                <a:cxn ang="T8">
                  <a:pos x="T4" y="T5"/>
                </a:cxn>
              </a:cxnLst>
              <a:rect l="0" t="0" r="r" b="b"/>
              <a:pathLst>
                <a:path w="1012" h="145">
                  <a:moveTo>
                    <a:pt x="0" y="144"/>
                  </a:moveTo>
                  <a:lnTo>
                    <a:pt x="0" y="0"/>
                  </a:lnTo>
                  <a:lnTo>
                    <a:pt x="1011"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3" name="Rectangle 6">
              <a:extLst>
                <a:ext uri="{FF2B5EF4-FFF2-40B4-BE49-F238E27FC236}">
                  <a16:creationId xmlns:a16="http://schemas.microsoft.com/office/drawing/2014/main" id="{6642D9C2-F3EB-43E9-AEBF-888EEE0AC497}"/>
                </a:ext>
              </a:extLst>
            </p:cNvPr>
            <p:cNvSpPr>
              <a:spLocks noChangeArrowheads="1"/>
            </p:cNvSpPr>
            <p:nvPr/>
          </p:nvSpPr>
          <p:spPr bwMode="auto">
            <a:xfrm>
              <a:off x="1651000" y="1790700"/>
              <a:ext cx="1258888"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on Alcohol Abuse</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and Alcoholism</a:t>
              </a:r>
            </a:p>
          </p:txBody>
        </p:sp>
        <p:sp>
          <p:nvSpPr>
            <p:cNvPr id="134" name="Freeform 7">
              <a:extLst>
                <a:ext uri="{FF2B5EF4-FFF2-40B4-BE49-F238E27FC236}">
                  <a16:creationId xmlns:a16="http://schemas.microsoft.com/office/drawing/2014/main" id="{51B30A99-82C9-4064-BF66-712F6A6CC154}"/>
                </a:ext>
              </a:extLst>
            </p:cNvPr>
            <p:cNvSpPr>
              <a:spLocks/>
            </p:cNvSpPr>
            <p:nvPr/>
          </p:nvSpPr>
          <p:spPr bwMode="auto">
            <a:xfrm>
              <a:off x="4572000" y="15494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5" name="Rectangle 8">
              <a:extLst>
                <a:ext uri="{FF2B5EF4-FFF2-40B4-BE49-F238E27FC236}">
                  <a16:creationId xmlns:a16="http://schemas.microsoft.com/office/drawing/2014/main" id="{75EF8FBF-D34C-4DF6-A15C-FC8630657E91}"/>
                </a:ext>
              </a:extLst>
            </p:cNvPr>
            <p:cNvSpPr>
              <a:spLocks noChangeArrowheads="1"/>
            </p:cNvSpPr>
            <p:nvPr/>
          </p:nvSpPr>
          <p:spPr bwMode="auto">
            <a:xfrm>
              <a:off x="4708525" y="17907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of Arthritis and</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Musculoskeletal</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and Skin Diseases</a:t>
              </a:r>
            </a:p>
          </p:txBody>
        </p:sp>
        <p:sp>
          <p:nvSpPr>
            <p:cNvPr id="136" name="Freeform 9">
              <a:extLst>
                <a:ext uri="{FF2B5EF4-FFF2-40B4-BE49-F238E27FC236}">
                  <a16:creationId xmlns:a16="http://schemas.microsoft.com/office/drawing/2014/main" id="{EABBD79A-72A8-45BC-8D05-8CF33B342129}"/>
                </a:ext>
              </a:extLst>
            </p:cNvPr>
            <p:cNvSpPr>
              <a:spLocks/>
            </p:cNvSpPr>
            <p:nvPr/>
          </p:nvSpPr>
          <p:spPr bwMode="auto">
            <a:xfrm>
              <a:off x="5257800" y="15494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7" name="Rectangle 10">
              <a:extLst>
                <a:ext uri="{FF2B5EF4-FFF2-40B4-BE49-F238E27FC236}">
                  <a16:creationId xmlns:a16="http://schemas.microsoft.com/office/drawing/2014/main" id="{E3C15743-4F18-4752-A8DF-D3D31B6D92B9}"/>
                </a:ext>
              </a:extLst>
            </p:cNvPr>
            <p:cNvSpPr>
              <a:spLocks noChangeArrowheads="1"/>
            </p:cNvSpPr>
            <p:nvPr/>
          </p:nvSpPr>
          <p:spPr bwMode="auto">
            <a:xfrm>
              <a:off x="6194425" y="17907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Cancer</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Institute</a:t>
              </a:r>
            </a:p>
          </p:txBody>
        </p:sp>
        <p:sp>
          <p:nvSpPr>
            <p:cNvPr id="138" name="Freeform 11">
              <a:extLst>
                <a:ext uri="{FF2B5EF4-FFF2-40B4-BE49-F238E27FC236}">
                  <a16:creationId xmlns:a16="http://schemas.microsoft.com/office/drawing/2014/main" id="{8BB50E76-1F31-4930-A1A7-DED39447C79F}"/>
                </a:ext>
              </a:extLst>
            </p:cNvPr>
            <p:cNvSpPr>
              <a:spLocks/>
            </p:cNvSpPr>
            <p:nvPr/>
          </p:nvSpPr>
          <p:spPr bwMode="auto">
            <a:xfrm>
              <a:off x="3765550" y="2616200"/>
              <a:ext cx="808038" cy="230188"/>
            </a:xfrm>
            <a:custGeom>
              <a:avLst/>
              <a:gdLst>
                <a:gd name="T0" fmla="*/ 0 w 509"/>
                <a:gd name="T1" fmla="*/ 2147483646 h 145"/>
                <a:gd name="T2" fmla="*/ 0 w 509"/>
                <a:gd name="T3" fmla="*/ 0 h 145"/>
                <a:gd name="T4" fmla="*/ 2147483646 w 509"/>
                <a:gd name="T5" fmla="*/ 0 h 145"/>
                <a:gd name="T6" fmla="*/ 0 60000 65536"/>
                <a:gd name="T7" fmla="*/ 0 60000 65536"/>
                <a:gd name="T8" fmla="*/ 0 60000 65536"/>
              </a:gdLst>
              <a:ahLst/>
              <a:cxnLst>
                <a:cxn ang="T6">
                  <a:pos x="T0" y="T1"/>
                </a:cxn>
                <a:cxn ang="T7">
                  <a:pos x="T2" y="T3"/>
                </a:cxn>
                <a:cxn ang="T8">
                  <a:pos x="T4" y="T5"/>
                </a:cxn>
              </a:cxnLst>
              <a:rect l="0" t="0" r="r" b="b"/>
              <a:pathLst>
                <a:path w="509" h="145">
                  <a:moveTo>
                    <a:pt x="0" y="144"/>
                  </a:moveTo>
                  <a:lnTo>
                    <a:pt x="0" y="0"/>
                  </a:lnTo>
                  <a:lnTo>
                    <a:pt x="50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9" name="Rectangle 12">
              <a:extLst>
                <a:ext uri="{FF2B5EF4-FFF2-40B4-BE49-F238E27FC236}">
                  <a16:creationId xmlns:a16="http://schemas.microsoft.com/office/drawing/2014/main" id="{0D050523-4468-43CF-BD37-C117BB7F7D7F}"/>
                </a:ext>
              </a:extLst>
            </p:cNvPr>
            <p:cNvSpPr>
              <a:spLocks noChangeArrowheads="1"/>
            </p:cNvSpPr>
            <p:nvPr/>
          </p:nvSpPr>
          <p:spPr bwMode="auto">
            <a:xfrm>
              <a:off x="3098800" y="2857500"/>
              <a:ext cx="1333500"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of Diabetes and</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Digestive and</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Kidney Diseases</a:t>
              </a:r>
            </a:p>
          </p:txBody>
        </p:sp>
        <p:sp>
          <p:nvSpPr>
            <p:cNvPr id="140" name="Freeform 13">
              <a:extLst>
                <a:ext uri="{FF2B5EF4-FFF2-40B4-BE49-F238E27FC236}">
                  <a16:creationId xmlns:a16="http://schemas.microsoft.com/office/drawing/2014/main" id="{707B7AD4-B75E-4F24-B1BE-1D9001D1B8A4}"/>
                </a:ext>
              </a:extLst>
            </p:cNvPr>
            <p:cNvSpPr>
              <a:spLocks/>
            </p:cNvSpPr>
            <p:nvPr/>
          </p:nvSpPr>
          <p:spPr bwMode="auto">
            <a:xfrm>
              <a:off x="2279650" y="2616200"/>
              <a:ext cx="1608138" cy="230188"/>
            </a:xfrm>
            <a:custGeom>
              <a:avLst/>
              <a:gdLst>
                <a:gd name="T0" fmla="*/ 0 w 1013"/>
                <a:gd name="T1" fmla="*/ 2147483646 h 145"/>
                <a:gd name="T2" fmla="*/ 0 w 1013"/>
                <a:gd name="T3" fmla="*/ 0 h 145"/>
                <a:gd name="T4" fmla="*/ 2147483646 w 1013"/>
                <a:gd name="T5" fmla="*/ 0 h 145"/>
                <a:gd name="T6" fmla="*/ 0 60000 65536"/>
                <a:gd name="T7" fmla="*/ 0 60000 65536"/>
                <a:gd name="T8" fmla="*/ 0 60000 65536"/>
              </a:gdLst>
              <a:ahLst/>
              <a:cxnLst>
                <a:cxn ang="T6">
                  <a:pos x="T0" y="T1"/>
                </a:cxn>
                <a:cxn ang="T7">
                  <a:pos x="T2" y="T3"/>
                </a:cxn>
                <a:cxn ang="T8">
                  <a:pos x="T4" y="T5"/>
                </a:cxn>
              </a:cxnLst>
              <a:rect l="0" t="0" r="r" b="b"/>
              <a:pathLst>
                <a:path w="1013" h="145">
                  <a:moveTo>
                    <a:pt x="0" y="144"/>
                  </a:moveTo>
                  <a:lnTo>
                    <a:pt x="0" y="0"/>
                  </a:lnTo>
                  <a:lnTo>
                    <a:pt x="1012"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1" name="Rectangle 14">
              <a:extLst>
                <a:ext uri="{FF2B5EF4-FFF2-40B4-BE49-F238E27FC236}">
                  <a16:creationId xmlns:a16="http://schemas.microsoft.com/office/drawing/2014/main" id="{D4F2BBED-57AB-48A8-9B55-CDCFED2BD58D}"/>
                </a:ext>
              </a:extLst>
            </p:cNvPr>
            <p:cNvSpPr>
              <a:spLocks noChangeArrowheads="1"/>
            </p:cNvSpPr>
            <p:nvPr/>
          </p:nvSpPr>
          <p:spPr bwMode="auto">
            <a:xfrm>
              <a:off x="1651000" y="2857500"/>
              <a:ext cx="1258888"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of Dental and</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Craniofacial</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Research</a:t>
              </a:r>
            </a:p>
          </p:txBody>
        </p:sp>
        <p:sp>
          <p:nvSpPr>
            <p:cNvPr id="142" name="Freeform 15">
              <a:extLst>
                <a:ext uri="{FF2B5EF4-FFF2-40B4-BE49-F238E27FC236}">
                  <a16:creationId xmlns:a16="http://schemas.microsoft.com/office/drawing/2014/main" id="{F8D22141-093F-4A9C-AC61-9C5B2AD603EB}"/>
                </a:ext>
              </a:extLst>
            </p:cNvPr>
            <p:cNvSpPr>
              <a:spLocks/>
            </p:cNvSpPr>
            <p:nvPr/>
          </p:nvSpPr>
          <p:spPr bwMode="auto">
            <a:xfrm>
              <a:off x="4572000" y="26162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 name="Rectangle 16">
              <a:extLst>
                <a:ext uri="{FF2B5EF4-FFF2-40B4-BE49-F238E27FC236}">
                  <a16:creationId xmlns:a16="http://schemas.microsoft.com/office/drawing/2014/main" id="{C5ED9FBA-6E1D-4D22-86BA-C9FA7DC21384}"/>
                </a:ext>
              </a:extLst>
            </p:cNvPr>
            <p:cNvSpPr>
              <a:spLocks noChangeArrowheads="1"/>
            </p:cNvSpPr>
            <p:nvPr/>
          </p:nvSpPr>
          <p:spPr bwMode="auto">
            <a:xfrm>
              <a:off x="4708525" y="28575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on Drug Abuse</a:t>
              </a:r>
            </a:p>
          </p:txBody>
        </p:sp>
        <p:sp>
          <p:nvSpPr>
            <p:cNvPr id="144" name="Freeform 17">
              <a:extLst>
                <a:ext uri="{FF2B5EF4-FFF2-40B4-BE49-F238E27FC236}">
                  <a16:creationId xmlns:a16="http://schemas.microsoft.com/office/drawing/2014/main" id="{344981F9-A058-4994-AA64-72191B748FB6}"/>
                </a:ext>
              </a:extLst>
            </p:cNvPr>
            <p:cNvSpPr>
              <a:spLocks/>
            </p:cNvSpPr>
            <p:nvPr/>
          </p:nvSpPr>
          <p:spPr bwMode="auto">
            <a:xfrm>
              <a:off x="5257800" y="26162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5" name="Rectangle 18">
              <a:extLst>
                <a:ext uri="{FF2B5EF4-FFF2-40B4-BE49-F238E27FC236}">
                  <a16:creationId xmlns:a16="http://schemas.microsoft.com/office/drawing/2014/main" id="{3431A4A9-F6E9-4DD4-9916-04E963BEADA0}"/>
                </a:ext>
              </a:extLst>
            </p:cNvPr>
            <p:cNvSpPr>
              <a:spLocks noChangeArrowheads="1"/>
            </p:cNvSpPr>
            <p:nvPr/>
          </p:nvSpPr>
          <p:spPr bwMode="auto">
            <a:xfrm>
              <a:off x="6194425" y="28575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of Environmental </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Health Sciences</a:t>
              </a:r>
            </a:p>
            <a:p>
              <a:pPr algn="ctr" defTabSz="685800" eaLnBrk="0" fontAlgn="base" hangingPunct="0">
                <a:spcBef>
                  <a:spcPct val="0"/>
                </a:spcBef>
                <a:spcAft>
                  <a:spcPct val="0"/>
                </a:spcAft>
              </a:pPr>
              <a:endParaRPr lang="en-US" altLang="en-US" sz="600" b="1" dirty="0">
                <a:solidFill>
                  <a:srgbClr val="4472C4"/>
                </a:solidFill>
                <a:cs typeface="Arial" panose="020B0604020202020204" pitchFamily="34" charset="0"/>
              </a:endParaRPr>
            </a:p>
          </p:txBody>
        </p:sp>
        <p:sp>
          <p:nvSpPr>
            <p:cNvPr id="146" name="Freeform 19">
              <a:extLst>
                <a:ext uri="{FF2B5EF4-FFF2-40B4-BE49-F238E27FC236}">
                  <a16:creationId xmlns:a16="http://schemas.microsoft.com/office/drawing/2014/main" id="{5825733E-3CF3-4529-A321-FC3D3BB33446}"/>
                </a:ext>
              </a:extLst>
            </p:cNvPr>
            <p:cNvSpPr>
              <a:spLocks/>
            </p:cNvSpPr>
            <p:nvPr/>
          </p:nvSpPr>
          <p:spPr bwMode="auto">
            <a:xfrm>
              <a:off x="795338" y="1549400"/>
              <a:ext cx="1606550" cy="230188"/>
            </a:xfrm>
            <a:custGeom>
              <a:avLst/>
              <a:gdLst>
                <a:gd name="T0" fmla="*/ 0 w 1012"/>
                <a:gd name="T1" fmla="*/ 2147483646 h 145"/>
                <a:gd name="T2" fmla="*/ 0 w 1012"/>
                <a:gd name="T3" fmla="*/ 0 h 145"/>
                <a:gd name="T4" fmla="*/ 2147483646 w 1012"/>
                <a:gd name="T5" fmla="*/ 0 h 145"/>
                <a:gd name="T6" fmla="*/ 0 60000 65536"/>
                <a:gd name="T7" fmla="*/ 0 60000 65536"/>
                <a:gd name="T8" fmla="*/ 0 60000 65536"/>
              </a:gdLst>
              <a:ahLst/>
              <a:cxnLst>
                <a:cxn ang="T6">
                  <a:pos x="T0" y="T1"/>
                </a:cxn>
                <a:cxn ang="T7">
                  <a:pos x="T2" y="T3"/>
                </a:cxn>
                <a:cxn ang="T8">
                  <a:pos x="T4" y="T5"/>
                </a:cxn>
              </a:cxnLst>
              <a:rect l="0" t="0" r="r" b="b"/>
              <a:pathLst>
                <a:path w="1012" h="145">
                  <a:moveTo>
                    <a:pt x="0" y="144"/>
                  </a:moveTo>
                  <a:lnTo>
                    <a:pt x="0" y="0"/>
                  </a:lnTo>
                  <a:lnTo>
                    <a:pt x="1011"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7" name="Rectangle 20">
              <a:extLst>
                <a:ext uri="{FF2B5EF4-FFF2-40B4-BE49-F238E27FC236}">
                  <a16:creationId xmlns:a16="http://schemas.microsoft.com/office/drawing/2014/main" id="{48DD8EEC-FE17-4345-A86F-CF94B970B782}"/>
                </a:ext>
              </a:extLst>
            </p:cNvPr>
            <p:cNvSpPr>
              <a:spLocks noChangeArrowheads="1"/>
            </p:cNvSpPr>
            <p:nvPr/>
          </p:nvSpPr>
          <p:spPr bwMode="auto">
            <a:xfrm>
              <a:off x="165100" y="1790700"/>
              <a:ext cx="1258888"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50" b="1" dirty="0">
                  <a:solidFill>
                    <a:srgbClr val="4472C4"/>
                  </a:solidFill>
                  <a:cs typeface="Arial" panose="020B0604020202020204" pitchFamily="34" charset="0"/>
                </a:rPr>
                <a:t>on Aging</a:t>
              </a:r>
            </a:p>
          </p:txBody>
        </p:sp>
        <p:sp>
          <p:nvSpPr>
            <p:cNvPr id="148" name="Freeform 21">
              <a:extLst>
                <a:ext uri="{FF2B5EF4-FFF2-40B4-BE49-F238E27FC236}">
                  <a16:creationId xmlns:a16="http://schemas.microsoft.com/office/drawing/2014/main" id="{68ABB549-0285-460C-A7D7-B65B17336BFB}"/>
                </a:ext>
              </a:extLst>
            </p:cNvPr>
            <p:cNvSpPr>
              <a:spLocks/>
            </p:cNvSpPr>
            <p:nvPr/>
          </p:nvSpPr>
          <p:spPr bwMode="auto">
            <a:xfrm>
              <a:off x="6705600" y="15494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9" name="Rectangle 22">
              <a:extLst>
                <a:ext uri="{FF2B5EF4-FFF2-40B4-BE49-F238E27FC236}">
                  <a16:creationId xmlns:a16="http://schemas.microsoft.com/office/drawing/2014/main" id="{10003878-E840-43C6-A265-BF29DECBB8FD}"/>
                </a:ext>
              </a:extLst>
            </p:cNvPr>
            <p:cNvSpPr>
              <a:spLocks noChangeArrowheads="1"/>
            </p:cNvSpPr>
            <p:nvPr/>
          </p:nvSpPr>
          <p:spPr bwMode="auto">
            <a:xfrm>
              <a:off x="7642225" y="17907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of Child Health</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and Human</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Development</a:t>
              </a:r>
            </a:p>
          </p:txBody>
        </p:sp>
        <p:sp>
          <p:nvSpPr>
            <p:cNvPr id="150" name="Freeform 23">
              <a:extLst>
                <a:ext uri="{FF2B5EF4-FFF2-40B4-BE49-F238E27FC236}">
                  <a16:creationId xmlns:a16="http://schemas.microsoft.com/office/drawing/2014/main" id="{A079A440-D67B-4138-8764-03208E15059C}"/>
                </a:ext>
              </a:extLst>
            </p:cNvPr>
            <p:cNvSpPr>
              <a:spLocks/>
            </p:cNvSpPr>
            <p:nvPr/>
          </p:nvSpPr>
          <p:spPr bwMode="auto">
            <a:xfrm>
              <a:off x="806450" y="2616200"/>
              <a:ext cx="1633538" cy="230188"/>
            </a:xfrm>
            <a:custGeom>
              <a:avLst/>
              <a:gdLst>
                <a:gd name="T0" fmla="*/ 0 w 1029"/>
                <a:gd name="T1" fmla="*/ 2147483646 h 145"/>
                <a:gd name="T2" fmla="*/ 0 w 1029"/>
                <a:gd name="T3" fmla="*/ 0 h 145"/>
                <a:gd name="T4" fmla="*/ 2147483646 w 1029"/>
                <a:gd name="T5" fmla="*/ 0 h 145"/>
                <a:gd name="T6" fmla="*/ 0 60000 65536"/>
                <a:gd name="T7" fmla="*/ 0 60000 65536"/>
                <a:gd name="T8" fmla="*/ 0 60000 65536"/>
              </a:gdLst>
              <a:ahLst/>
              <a:cxnLst>
                <a:cxn ang="T6">
                  <a:pos x="T0" y="T1"/>
                </a:cxn>
                <a:cxn ang="T7">
                  <a:pos x="T2" y="T3"/>
                </a:cxn>
                <a:cxn ang="T8">
                  <a:pos x="T4" y="T5"/>
                </a:cxn>
              </a:cxnLst>
              <a:rect l="0" t="0" r="r" b="b"/>
              <a:pathLst>
                <a:path w="1029" h="145">
                  <a:moveTo>
                    <a:pt x="0" y="144"/>
                  </a:moveTo>
                  <a:lnTo>
                    <a:pt x="0" y="0"/>
                  </a:lnTo>
                  <a:lnTo>
                    <a:pt x="102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1" name="Rectangle 24">
              <a:extLst>
                <a:ext uri="{FF2B5EF4-FFF2-40B4-BE49-F238E27FC236}">
                  <a16:creationId xmlns:a16="http://schemas.microsoft.com/office/drawing/2014/main" id="{C46CE5F7-5BE5-438E-95B6-D2FD6451EA04}"/>
                </a:ext>
              </a:extLst>
            </p:cNvPr>
            <p:cNvSpPr>
              <a:spLocks noChangeArrowheads="1"/>
            </p:cNvSpPr>
            <p:nvPr/>
          </p:nvSpPr>
          <p:spPr bwMode="auto">
            <a:xfrm>
              <a:off x="165100" y="2857500"/>
              <a:ext cx="1281113"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Institute on</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Deafness and Other</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Communication</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Disorders</a:t>
              </a:r>
            </a:p>
          </p:txBody>
        </p:sp>
        <p:sp>
          <p:nvSpPr>
            <p:cNvPr id="152" name="Freeform 25">
              <a:extLst>
                <a:ext uri="{FF2B5EF4-FFF2-40B4-BE49-F238E27FC236}">
                  <a16:creationId xmlns:a16="http://schemas.microsoft.com/office/drawing/2014/main" id="{86CFD260-2EA0-4E22-8601-9A154748F877}"/>
                </a:ext>
              </a:extLst>
            </p:cNvPr>
            <p:cNvSpPr>
              <a:spLocks/>
            </p:cNvSpPr>
            <p:nvPr/>
          </p:nvSpPr>
          <p:spPr bwMode="auto">
            <a:xfrm>
              <a:off x="6781800" y="2616200"/>
              <a:ext cx="1514475" cy="230188"/>
            </a:xfrm>
            <a:custGeom>
              <a:avLst/>
              <a:gdLst>
                <a:gd name="T0" fmla="*/ 2147483646 w 954"/>
                <a:gd name="T1" fmla="*/ 2147483646 h 145"/>
                <a:gd name="T2" fmla="*/ 2147483646 w 954"/>
                <a:gd name="T3" fmla="*/ 0 h 145"/>
                <a:gd name="T4" fmla="*/ 0 w 954"/>
                <a:gd name="T5" fmla="*/ 0 h 145"/>
                <a:gd name="T6" fmla="*/ 0 60000 65536"/>
                <a:gd name="T7" fmla="*/ 0 60000 65536"/>
                <a:gd name="T8" fmla="*/ 0 60000 65536"/>
              </a:gdLst>
              <a:ahLst/>
              <a:cxnLst>
                <a:cxn ang="T6">
                  <a:pos x="T0" y="T1"/>
                </a:cxn>
                <a:cxn ang="T7">
                  <a:pos x="T2" y="T3"/>
                </a:cxn>
                <a:cxn ang="T8">
                  <a:pos x="T4" y="T5"/>
                </a:cxn>
              </a:cxnLst>
              <a:rect l="0" t="0" r="r" b="b"/>
              <a:pathLst>
                <a:path w="954" h="145">
                  <a:moveTo>
                    <a:pt x="953" y="144"/>
                  </a:moveTo>
                  <a:lnTo>
                    <a:pt x="953"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3" name="Rectangle 26">
              <a:extLst>
                <a:ext uri="{FF2B5EF4-FFF2-40B4-BE49-F238E27FC236}">
                  <a16:creationId xmlns:a16="http://schemas.microsoft.com/office/drawing/2014/main" id="{F7889BBD-65B8-430A-8A0C-D206ED7A64BE}"/>
                </a:ext>
              </a:extLst>
            </p:cNvPr>
            <p:cNvSpPr>
              <a:spLocks noChangeArrowheads="1"/>
            </p:cNvSpPr>
            <p:nvPr/>
          </p:nvSpPr>
          <p:spPr bwMode="auto">
            <a:xfrm>
              <a:off x="7686675" y="2857500"/>
              <a:ext cx="121602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Eye</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Institute</a:t>
              </a:r>
            </a:p>
          </p:txBody>
        </p:sp>
        <p:sp>
          <p:nvSpPr>
            <p:cNvPr id="154" name="Freeform 27">
              <a:extLst>
                <a:ext uri="{FF2B5EF4-FFF2-40B4-BE49-F238E27FC236}">
                  <a16:creationId xmlns:a16="http://schemas.microsoft.com/office/drawing/2014/main" id="{37FC5D6B-2802-4136-B20C-6BB603C44F46}"/>
                </a:ext>
              </a:extLst>
            </p:cNvPr>
            <p:cNvSpPr>
              <a:spLocks/>
            </p:cNvSpPr>
            <p:nvPr/>
          </p:nvSpPr>
          <p:spPr bwMode="auto">
            <a:xfrm>
              <a:off x="3786188" y="3683000"/>
              <a:ext cx="787400" cy="230188"/>
            </a:xfrm>
            <a:custGeom>
              <a:avLst/>
              <a:gdLst>
                <a:gd name="T0" fmla="*/ 0 w 496"/>
                <a:gd name="T1" fmla="*/ 2147483646 h 145"/>
                <a:gd name="T2" fmla="*/ 0 w 496"/>
                <a:gd name="T3" fmla="*/ 0 h 145"/>
                <a:gd name="T4" fmla="*/ 2147483646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0" y="144"/>
                  </a:moveTo>
                  <a:lnTo>
                    <a:pt x="0" y="0"/>
                  </a:lnTo>
                  <a:lnTo>
                    <a:pt x="495"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5" name="Rectangle 28">
              <a:extLst>
                <a:ext uri="{FF2B5EF4-FFF2-40B4-BE49-F238E27FC236}">
                  <a16:creationId xmlns:a16="http://schemas.microsoft.com/office/drawing/2014/main" id="{DACACF56-E24F-4F89-87BB-4A1C034F3FBA}"/>
                </a:ext>
              </a:extLst>
            </p:cNvPr>
            <p:cNvSpPr>
              <a:spLocks noChangeArrowheads="1"/>
            </p:cNvSpPr>
            <p:nvPr/>
          </p:nvSpPr>
          <p:spPr bwMode="auto">
            <a:xfrm>
              <a:off x="3136900" y="39243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Human</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Genome Research</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Institute</a:t>
              </a:r>
            </a:p>
          </p:txBody>
        </p:sp>
        <p:sp>
          <p:nvSpPr>
            <p:cNvPr id="156" name="Freeform 29">
              <a:extLst>
                <a:ext uri="{FF2B5EF4-FFF2-40B4-BE49-F238E27FC236}">
                  <a16:creationId xmlns:a16="http://schemas.microsoft.com/office/drawing/2014/main" id="{C1180E03-FDA2-41B9-A025-3557AA65E297}"/>
                </a:ext>
              </a:extLst>
            </p:cNvPr>
            <p:cNvSpPr>
              <a:spLocks/>
            </p:cNvSpPr>
            <p:nvPr/>
          </p:nvSpPr>
          <p:spPr bwMode="auto">
            <a:xfrm>
              <a:off x="2254250" y="3683000"/>
              <a:ext cx="1633538" cy="230188"/>
            </a:xfrm>
            <a:custGeom>
              <a:avLst/>
              <a:gdLst>
                <a:gd name="T0" fmla="*/ 0 w 1029"/>
                <a:gd name="T1" fmla="*/ 2147483646 h 145"/>
                <a:gd name="T2" fmla="*/ 0 w 1029"/>
                <a:gd name="T3" fmla="*/ 0 h 145"/>
                <a:gd name="T4" fmla="*/ 2147483646 w 1029"/>
                <a:gd name="T5" fmla="*/ 0 h 145"/>
                <a:gd name="T6" fmla="*/ 0 60000 65536"/>
                <a:gd name="T7" fmla="*/ 0 60000 65536"/>
                <a:gd name="T8" fmla="*/ 0 60000 65536"/>
              </a:gdLst>
              <a:ahLst/>
              <a:cxnLst>
                <a:cxn ang="T6">
                  <a:pos x="T0" y="T1"/>
                </a:cxn>
                <a:cxn ang="T7">
                  <a:pos x="T2" y="T3"/>
                </a:cxn>
                <a:cxn ang="T8">
                  <a:pos x="T4" y="T5"/>
                </a:cxn>
              </a:cxnLst>
              <a:rect l="0" t="0" r="r" b="b"/>
              <a:pathLst>
                <a:path w="1029" h="145">
                  <a:moveTo>
                    <a:pt x="0" y="144"/>
                  </a:moveTo>
                  <a:lnTo>
                    <a:pt x="0" y="0"/>
                  </a:lnTo>
                  <a:lnTo>
                    <a:pt x="102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7" name="Rectangle 30">
              <a:extLst>
                <a:ext uri="{FF2B5EF4-FFF2-40B4-BE49-F238E27FC236}">
                  <a16:creationId xmlns:a16="http://schemas.microsoft.com/office/drawing/2014/main" id="{29C48D5D-3638-4E1E-BBF0-E17B7D5B9F61}"/>
                </a:ext>
              </a:extLst>
            </p:cNvPr>
            <p:cNvSpPr>
              <a:spLocks noChangeArrowheads="1"/>
            </p:cNvSpPr>
            <p:nvPr/>
          </p:nvSpPr>
          <p:spPr bwMode="auto">
            <a:xfrm>
              <a:off x="1612900" y="3924300"/>
              <a:ext cx="127952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Heart,</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Lung, and Blood</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Institute</a:t>
              </a:r>
            </a:p>
          </p:txBody>
        </p:sp>
        <p:sp>
          <p:nvSpPr>
            <p:cNvPr id="158" name="Freeform 31">
              <a:extLst>
                <a:ext uri="{FF2B5EF4-FFF2-40B4-BE49-F238E27FC236}">
                  <a16:creationId xmlns:a16="http://schemas.microsoft.com/office/drawing/2014/main" id="{3BA991DF-59D8-4422-BDF3-3664E26D4814}"/>
                </a:ext>
              </a:extLst>
            </p:cNvPr>
            <p:cNvSpPr>
              <a:spLocks/>
            </p:cNvSpPr>
            <p:nvPr/>
          </p:nvSpPr>
          <p:spPr bwMode="auto">
            <a:xfrm>
              <a:off x="4572000" y="36830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9" name="Rectangle 32">
              <a:extLst>
                <a:ext uri="{FF2B5EF4-FFF2-40B4-BE49-F238E27FC236}">
                  <a16:creationId xmlns:a16="http://schemas.microsoft.com/office/drawing/2014/main" id="{1802FBA3-7534-4387-8E6B-355742B3DCE1}"/>
                </a:ext>
              </a:extLst>
            </p:cNvPr>
            <p:cNvSpPr>
              <a:spLocks noChangeArrowheads="1"/>
            </p:cNvSpPr>
            <p:nvPr/>
          </p:nvSpPr>
          <p:spPr bwMode="auto">
            <a:xfrm>
              <a:off x="4708128" y="3924333"/>
              <a:ext cx="1299203" cy="660400"/>
            </a:xfrm>
            <a:prstGeom prst="rect">
              <a:avLst/>
            </a:prstGeom>
            <a:ln w="38100">
              <a:solidFill>
                <a:srgbClr val="92D050"/>
              </a:solidFill>
              <a:miter lim="800000"/>
              <a:headEnd/>
              <a:tailEnd/>
            </a:ln>
            <a:effectLst/>
          </p:spPr>
          <p:txBody>
            <a:bodyPr wrap="none" lIns="67866" tIns="33338" rIns="67866" bIns="33338" anchor="ctr"/>
            <a:lstStyle/>
            <a:p>
              <a:pPr algn="ctr" defTabSz="685800" eaLnBrk="0" fontAlgn="base" hangingPunct="0">
                <a:spcBef>
                  <a:spcPct val="0"/>
                </a:spcBef>
                <a:spcAft>
                  <a:spcPct val="0"/>
                </a:spcAft>
                <a:defRPr/>
              </a:pPr>
              <a:r>
                <a:rPr lang="en-US" altLang="en-US" sz="750" b="1" dirty="0">
                  <a:solidFill>
                    <a:srgbClr val="4472C4"/>
                  </a:solidFill>
                  <a:latin typeface="Arial" panose="020B0604020202020204" pitchFamily="34" charset="0"/>
                  <a:ea typeface="ＭＳ Ｐゴシック" panose="020B0600070205080204" pitchFamily="34" charset="-128"/>
                  <a:cs typeface="Arial" panose="020B0604020202020204" pitchFamily="34" charset="0"/>
                </a:rPr>
                <a:t>National Institute</a:t>
              </a:r>
            </a:p>
            <a:p>
              <a:pPr algn="ctr" defTabSz="685800" eaLnBrk="0" fontAlgn="base" hangingPunct="0">
                <a:spcBef>
                  <a:spcPct val="0"/>
                </a:spcBef>
                <a:spcAft>
                  <a:spcPct val="0"/>
                </a:spcAft>
                <a:defRPr/>
              </a:pPr>
              <a:r>
                <a:rPr lang="en-US" altLang="en-US" sz="750" b="1" dirty="0">
                  <a:solidFill>
                    <a:srgbClr val="4472C4"/>
                  </a:solidFill>
                  <a:latin typeface="Arial" panose="020B0604020202020204" pitchFamily="34" charset="0"/>
                  <a:ea typeface="ＭＳ Ｐゴシック" panose="020B0600070205080204" pitchFamily="34" charset="-128"/>
                  <a:cs typeface="Arial" panose="020B0604020202020204" pitchFamily="34" charset="0"/>
                </a:rPr>
                <a:t>of Mental Health</a:t>
              </a:r>
            </a:p>
          </p:txBody>
        </p:sp>
        <p:sp>
          <p:nvSpPr>
            <p:cNvPr id="160" name="Freeform 33">
              <a:extLst>
                <a:ext uri="{FF2B5EF4-FFF2-40B4-BE49-F238E27FC236}">
                  <a16:creationId xmlns:a16="http://schemas.microsoft.com/office/drawing/2014/main" id="{6AAA741C-41B7-48ED-B5FE-21CFD251374E}"/>
                </a:ext>
              </a:extLst>
            </p:cNvPr>
            <p:cNvSpPr>
              <a:spLocks/>
            </p:cNvSpPr>
            <p:nvPr/>
          </p:nvSpPr>
          <p:spPr bwMode="auto">
            <a:xfrm>
              <a:off x="5257800" y="36830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1" name="Rectangle 34">
              <a:extLst>
                <a:ext uri="{FF2B5EF4-FFF2-40B4-BE49-F238E27FC236}">
                  <a16:creationId xmlns:a16="http://schemas.microsoft.com/office/drawing/2014/main" id="{DC08E06F-C4EE-4A01-B681-F98202510B21}"/>
                </a:ext>
              </a:extLst>
            </p:cNvPr>
            <p:cNvSpPr>
              <a:spLocks noChangeArrowheads="1"/>
            </p:cNvSpPr>
            <p:nvPr/>
          </p:nvSpPr>
          <p:spPr bwMode="auto">
            <a:xfrm>
              <a:off x="6194425" y="39243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of Neurological</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Disorders and</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Stroke</a:t>
              </a:r>
            </a:p>
          </p:txBody>
        </p:sp>
        <p:sp>
          <p:nvSpPr>
            <p:cNvPr id="162" name="Freeform 35">
              <a:extLst>
                <a:ext uri="{FF2B5EF4-FFF2-40B4-BE49-F238E27FC236}">
                  <a16:creationId xmlns:a16="http://schemas.microsoft.com/office/drawing/2014/main" id="{9E3E9FB8-3341-431F-B7B9-26C785F2908A}"/>
                </a:ext>
              </a:extLst>
            </p:cNvPr>
            <p:cNvSpPr>
              <a:spLocks/>
            </p:cNvSpPr>
            <p:nvPr/>
          </p:nvSpPr>
          <p:spPr bwMode="auto">
            <a:xfrm>
              <a:off x="806450" y="3683000"/>
              <a:ext cx="1633538" cy="230188"/>
            </a:xfrm>
            <a:custGeom>
              <a:avLst/>
              <a:gdLst>
                <a:gd name="T0" fmla="*/ 0 w 1029"/>
                <a:gd name="T1" fmla="*/ 2147483646 h 145"/>
                <a:gd name="T2" fmla="*/ 0 w 1029"/>
                <a:gd name="T3" fmla="*/ 0 h 145"/>
                <a:gd name="T4" fmla="*/ 2147483646 w 1029"/>
                <a:gd name="T5" fmla="*/ 0 h 145"/>
                <a:gd name="T6" fmla="*/ 0 60000 65536"/>
                <a:gd name="T7" fmla="*/ 0 60000 65536"/>
                <a:gd name="T8" fmla="*/ 0 60000 65536"/>
              </a:gdLst>
              <a:ahLst/>
              <a:cxnLst>
                <a:cxn ang="T6">
                  <a:pos x="T0" y="T1"/>
                </a:cxn>
                <a:cxn ang="T7">
                  <a:pos x="T2" y="T3"/>
                </a:cxn>
                <a:cxn ang="T8">
                  <a:pos x="T4" y="T5"/>
                </a:cxn>
              </a:cxnLst>
              <a:rect l="0" t="0" r="r" b="b"/>
              <a:pathLst>
                <a:path w="1029" h="145">
                  <a:moveTo>
                    <a:pt x="0" y="144"/>
                  </a:moveTo>
                  <a:lnTo>
                    <a:pt x="0" y="0"/>
                  </a:lnTo>
                  <a:lnTo>
                    <a:pt x="102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3" name="Rectangle 36">
              <a:extLst>
                <a:ext uri="{FF2B5EF4-FFF2-40B4-BE49-F238E27FC236}">
                  <a16:creationId xmlns:a16="http://schemas.microsoft.com/office/drawing/2014/main" id="{DC35341C-AFDB-4D79-87F0-3C95AB7844AE}"/>
                </a:ext>
              </a:extLst>
            </p:cNvPr>
            <p:cNvSpPr>
              <a:spLocks noChangeArrowheads="1"/>
            </p:cNvSpPr>
            <p:nvPr/>
          </p:nvSpPr>
          <p:spPr bwMode="auto">
            <a:xfrm>
              <a:off x="165100" y="3924300"/>
              <a:ext cx="127952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dirty="0">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50" b="1" dirty="0">
                  <a:solidFill>
                    <a:srgbClr val="4472C4"/>
                  </a:solidFill>
                  <a:cs typeface="Arial" panose="020B0604020202020204" pitchFamily="34" charset="0"/>
                </a:rPr>
                <a:t>of General</a:t>
              </a:r>
            </a:p>
            <a:p>
              <a:pPr algn="ctr" defTabSz="685800" eaLnBrk="0" fontAlgn="base" hangingPunct="0">
                <a:spcBef>
                  <a:spcPct val="0"/>
                </a:spcBef>
                <a:spcAft>
                  <a:spcPct val="0"/>
                </a:spcAft>
              </a:pPr>
              <a:r>
                <a:rPr lang="en-US" altLang="en-US" sz="750" b="1" dirty="0">
                  <a:solidFill>
                    <a:srgbClr val="4472C4"/>
                  </a:solidFill>
                  <a:cs typeface="Arial" panose="020B0604020202020204" pitchFamily="34" charset="0"/>
                </a:rPr>
                <a:t>Medical Sciences</a:t>
              </a:r>
            </a:p>
          </p:txBody>
        </p:sp>
        <p:sp>
          <p:nvSpPr>
            <p:cNvPr id="164" name="Freeform 37">
              <a:extLst>
                <a:ext uri="{FF2B5EF4-FFF2-40B4-BE49-F238E27FC236}">
                  <a16:creationId xmlns:a16="http://schemas.microsoft.com/office/drawing/2014/main" id="{9C346FC9-A109-46C0-B51A-C00F159D112F}"/>
                </a:ext>
              </a:extLst>
            </p:cNvPr>
            <p:cNvSpPr>
              <a:spLocks/>
            </p:cNvSpPr>
            <p:nvPr/>
          </p:nvSpPr>
          <p:spPr bwMode="auto">
            <a:xfrm>
              <a:off x="6705600" y="36830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5" name="Rectangle 38">
              <a:extLst>
                <a:ext uri="{FF2B5EF4-FFF2-40B4-BE49-F238E27FC236}">
                  <a16:creationId xmlns:a16="http://schemas.microsoft.com/office/drawing/2014/main" id="{5411873C-D093-4C10-8D50-F488B037B86C}"/>
                </a:ext>
              </a:extLst>
            </p:cNvPr>
            <p:cNvSpPr>
              <a:spLocks noChangeArrowheads="1"/>
            </p:cNvSpPr>
            <p:nvPr/>
          </p:nvSpPr>
          <p:spPr bwMode="auto">
            <a:xfrm>
              <a:off x="7642225" y="39243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of </a:t>
              </a:r>
              <a:br>
                <a:rPr lang="en-US" altLang="en-US" sz="750" b="1">
                  <a:solidFill>
                    <a:srgbClr val="4472C4"/>
                  </a:solidFill>
                  <a:cs typeface="Arial" panose="020B0604020202020204" pitchFamily="34" charset="0"/>
                </a:rPr>
              </a:br>
              <a:r>
                <a:rPr lang="en-US" altLang="en-US" sz="750" b="1">
                  <a:solidFill>
                    <a:srgbClr val="4472C4"/>
                  </a:solidFill>
                  <a:cs typeface="Arial" panose="020B0604020202020204" pitchFamily="34" charset="0"/>
                </a:rPr>
                <a:t>Nursing Research</a:t>
              </a:r>
            </a:p>
          </p:txBody>
        </p:sp>
        <p:sp>
          <p:nvSpPr>
            <p:cNvPr id="166" name="Freeform 39">
              <a:extLst>
                <a:ext uri="{FF2B5EF4-FFF2-40B4-BE49-F238E27FC236}">
                  <a16:creationId xmlns:a16="http://schemas.microsoft.com/office/drawing/2014/main" id="{D855D433-BCB0-4567-B4BE-00C8A560CA00}"/>
                </a:ext>
              </a:extLst>
            </p:cNvPr>
            <p:cNvSpPr>
              <a:spLocks/>
            </p:cNvSpPr>
            <p:nvPr/>
          </p:nvSpPr>
          <p:spPr bwMode="auto">
            <a:xfrm>
              <a:off x="3619500" y="47498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7" name="Rectangle 40">
              <a:extLst>
                <a:ext uri="{FF2B5EF4-FFF2-40B4-BE49-F238E27FC236}">
                  <a16:creationId xmlns:a16="http://schemas.microsoft.com/office/drawing/2014/main" id="{A66B1E42-01AF-481F-8087-5AD20B27DF00}"/>
                </a:ext>
              </a:extLst>
            </p:cNvPr>
            <p:cNvSpPr>
              <a:spLocks noChangeArrowheads="1"/>
            </p:cNvSpPr>
            <p:nvPr/>
          </p:nvSpPr>
          <p:spPr bwMode="auto">
            <a:xfrm>
              <a:off x="4746625" y="49911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Library</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of Medicine</a:t>
              </a:r>
            </a:p>
          </p:txBody>
        </p:sp>
        <p:sp>
          <p:nvSpPr>
            <p:cNvPr id="168" name="Rectangle 41">
              <a:extLst>
                <a:ext uri="{FF2B5EF4-FFF2-40B4-BE49-F238E27FC236}">
                  <a16:creationId xmlns:a16="http://schemas.microsoft.com/office/drawing/2014/main" id="{4B27AEBD-F627-49F5-A272-A6CD67023127}"/>
                </a:ext>
              </a:extLst>
            </p:cNvPr>
            <p:cNvSpPr>
              <a:spLocks noChangeArrowheads="1"/>
            </p:cNvSpPr>
            <p:nvPr/>
          </p:nvSpPr>
          <p:spPr bwMode="auto">
            <a:xfrm>
              <a:off x="3962400" y="5969000"/>
              <a:ext cx="1298575" cy="6604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Center for </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Information</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Technology</a:t>
              </a:r>
            </a:p>
          </p:txBody>
        </p:sp>
        <p:sp>
          <p:nvSpPr>
            <p:cNvPr id="169" name="Rectangle 42">
              <a:extLst>
                <a:ext uri="{FF2B5EF4-FFF2-40B4-BE49-F238E27FC236}">
                  <a16:creationId xmlns:a16="http://schemas.microsoft.com/office/drawing/2014/main" id="{3F40F877-BD89-4A31-9BFB-23308A709785}"/>
                </a:ext>
              </a:extLst>
            </p:cNvPr>
            <p:cNvSpPr>
              <a:spLocks noChangeArrowheads="1"/>
            </p:cNvSpPr>
            <p:nvPr/>
          </p:nvSpPr>
          <p:spPr bwMode="auto">
            <a:xfrm>
              <a:off x="5562600" y="5969000"/>
              <a:ext cx="1298575" cy="6604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Center for </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Scientific Review</a:t>
              </a:r>
            </a:p>
          </p:txBody>
        </p:sp>
        <p:sp>
          <p:nvSpPr>
            <p:cNvPr id="170" name="Freeform 43">
              <a:extLst>
                <a:ext uri="{FF2B5EF4-FFF2-40B4-BE49-F238E27FC236}">
                  <a16:creationId xmlns:a16="http://schemas.microsoft.com/office/drawing/2014/main" id="{9BC0E618-6166-4AF5-AD9B-07D9B9C1DA75}"/>
                </a:ext>
              </a:extLst>
            </p:cNvPr>
            <p:cNvSpPr>
              <a:spLocks/>
            </p:cNvSpPr>
            <p:nvPr/>
          </p:nvSpPr>
          <p:spPr bwMode="auto">
            <a:xfrm>
              <a:off x="931863" y="4749800"/>
              <a:ext cx="1635125" cy="230188"/>
            </a:xfrm>
            <a:custGeom>
              <a:avLst/>
              <a:gdLst>
                <a:gd name="T0" fmla="*/ 0 w 1030"/>
                <a:gd name="T1" fmla="*/ 2147483646 h 145"/>
                <a:gd name="T2" fmla="*/ 0 w 1030"/>
                <a:gd name="T3" fmla="*/ 0 h 145"/>
                <a:gd name="T4" fmla="*/ 2147483646 w 1030"/>
                <a:gd name="T5" fmla="*/ 0 h 145"/>
                <a:gd name="T6" fmla="*/ 0 60000 65536"/>
                <a:gd name="T7" fmla="*/ 0 60000 65536"/>
                <a:gd name="T8" fmla="*/ 0 60000 65536"/>
              </a:gdLst>
              <a:ahLst/>
              <a:cxnLst>
                <a:cxn ang="T6">
                  <a:pos x="T0" y="T1"/>
                </a:cxn>
                <a:cxn ang="T7">
                  <a:pos x="T2" y="T3"/>
                </a:cxn>
                <a:cxn ang="T8">
                  <a:pos x="T4" y="T5"/>
                </a:cxn>
              </a:cxnLst>
              <a:rect l="0" t="0" r="r" b="b"/>
              <a:pathLst>
                <a:path w="1030" h="145">
                  <a:moveTo>
                    <a:pt x="0" y="144"/>
                  </a:moveTo>
                  <a:lnTo>
                    <a:pt x="0" y="0"/>
                  </a:lnTo>
                  <a:lnTo>
                    <a:pt x="1029"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1" name="Rectangle 44">
              <a:extLst>
                <a:ext uri="{FF2B5EF4-FFF2-40B4-BE49-F238E27FC236}">
                  <a16:creationId xmlns:a16="http://schemas.microsoft.com/office/drawing/2014/main" id="{E0229230-02E2-48D5-9238-1985D2319232}"/>
                </a:ext>
              </a:extLst>
            </p:cNvPr>
            <p:cNvSpPr>
              <a:spLocks noChangeArrowheads="1"/>
            </p:cNvSpPr>
            <p:nvPr/>
          </p:nvSpPr>
          <p:spPr bwMode="auto">
            <a:xfrm>
              <a:off x="203200" y="4978400"/>
              <a:ext cx="1281113"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National Center</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for Complementary</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and Alternative</a:t>
              </a:r>
            </a:p>
            <a:p>
              <a:pPr algn="ctr" defTabSz="685800" eaLnBrk="0" fontAlgn="base" hangingPunct="0">
                <a:spcBef>
                  <a:spcPct val="0"/>
                </a:spcBef>
                <a:spcAft>
                  <a:spcPct val="0"/>
                </a:spcAft>
              </a:pPr>
              <a:r>
                <a:rPr lang="en-US" altLang="en-US" sz="700" b="1" dirty="0">
                  <a:solidFill>
                    <a:srgbClr val="4472C4"/>
                  </a:solidFill>
                  <a:cs typeface="Arial" panose="020B0604020202020204" pitchFamily="34" charset="0"/>
                </a:rPr>
                <a:t>Medicine</a:t>
              </a:r>
            </a:p>
          </p:txBody>
        </p:sp>
        <p:sp>
          <p:nvSpPr>
            <p:cNvPr id="172" name="Freeform 45">
              <a:extLst>
                <a:ext uri="{FF2B5EF4-FFF2-40B4-BE49-F238E27FC236}">
                  <a16:creationId xmlns:a16="http://schemas.microsoft.com/office/drawing/2014/main" id="{EED48929-EFCC-473B-A379-CB5B618D7E82}"/>
                </a:ext>
              </a:extLst>
            </p:cNvPr>
            <p:cNvSpPr>
              <a:spLocks/>
            </p:cNvSpPr>
            <p:nvPr/>
          </p:nvSpPr>
          <p:spPr bwMode="auto">
            <a:xfrm>
              <a:off x="3765550" y="1549400"/>
              <a:ext cx="808038" cy="230188"/>
            </a:xfrm>
            <a:custGeom>
              <a:avLst/>
              <a:gdLst>
                <a:gd name="T0" fmla="*/ 0 w 509"/>
                <a:gd name="T1" fmla="*/ 2147483646 h 145"/>
                <a:gd name="T2" fmla="*/ 0 w 509"/>
                <a:gd name="T3" fmla="*/ 0 h 145"/>
                <a:gd name="T4" fmla="*/ 2147483646 w 509"/>
                <a:gd name="T5" fmla="*/ 0 h 145"/>
                <a:gd name="T6" fmla="*/ 0 60000 65536"/>
                <a:gd name="T7" fmla="*/ 0 60000 65536"/>
                <a:gd name="T8" fmla="*/ 0 60000 65536"/>
              </a:gdLst>
              <a:ahLst/>
              <a:cxnLst>
                <a:cxn ang="T6">
                  <a:pos x="T0" y="T1"/>
                </a:cxn>
                <a:cxn ang="T7">
                  <a:pos x="T2" y="T3"/>
                </a:cxn>
                <a:cxn ang="T8">
                  <a:pos x="T4" y="T5"/>
                </a:cxn>
              </a:cxnLst>
              <a:rect l="0" t="0" r="r" b="b"/>
              <a:pathLst>
                <a:path w="509" h="145">
                  <a:moveTo>
                    <a:pt x="0" y="144"/>
                  </a:moveTo>
                  <a:lnTo>
                    <a:pt x="0" y="0"/>
                  </a:lnTo>
                  <a:lnTo>
                    <a:pt x="50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3" name="Rectangle 46">
              <a:extLst>
                <a:ext uri="{FF2B5EF4-FFF2-40B4-BE49-F238E27FC236}">
                  <a16:creationId xmlns:a16="http://schemas.microsoft.com/office/drawing/2014/main" id="{1AC17C8E-03F2-41D9-8829-3D72F9577261}"/>
                </a:ext>
              </a:extLst>
            </p:cNvPr>
            <p:cNvSpPr>
              <a:spLocks noChangeArrowheads="1"/>
            </p:cNvSpPr>
            <p:nvPr/>
          </p:nvSpPr>
          <p:spPr bwMode="auto">
            <a:xfrm>
              <a:off x="3098800" y="1790700"/>
              <a:ext cx="1333500"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Institute</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of Allergy and</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Infectious Diseases</a:t>
              </a:r>
            </a:p>
          </p:txBody>
        </p:sp>
        <p:sp>
          <p:nvSpPr>
            <p:cNvPr id="174" name="Freeform 47">
              <a:extLst>
                <a:ext uri="{FF2B5EF4-FFF2-40B4-BE49-F238E27FC236}">
                  <a16:creationId xmlns:a16="http://schemas.microsoft.com/office/drawing/2014/main" id="{BB5FB0E8-654C-4DDD-A944-679B99B6C0CA}"/>
                </a:ext>
              </a:extLst>
            </p:cNvPr>
            <p:cNvSpPr>
              <a:spLocks/>
            </p:cNvSpPr>
            <p:nvPr/>
          </p:nvSpPr>
          <p:spPr bwMode="auto">
            <a:xfrm>
              <a:off x="2300288" y="4749800"/>
              <a:ext cx="787400" cy="230188"/>
            </a:xfrm>
            <a:custGeom>
              <a:avLst/>
              <a:gdLst>
                <a:gd name="T0" fmla="*/ 0 w 496"/>
                <a:gd name="T1" fmla="*/ 2147483646 h 145"/>
                <a:gd name="T2" fmla="*/ 0 w 496"/>
                <a:gd name="T3" fmla="*/ 0 h 145"/>
                <a:gd name="T4" fmla="*/ 2147483646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0" y="144"/>
                  </a:moveTo>
                  <a:lnTo>
                    <a:pt x="0" y="0"/>
                  </a:lnTo>
                  <a:lnTo>
                    <a:pt x="495"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5" name="Rectangle 48">
              <a:extLst>
                <a:ext uri="{FF2B5EF4-FFF2-40B4-BE49-F238E27FC236}">
                  <a16:creationId xmlns:a16="http://schemas.microsoft.com/office/drawing/2014/main" id="{956B3DF6-3419-47FD-B43C-9F422A6513A2}"/>
                </a:ext>
              </a:extLst>
            </p:cNvPr>
            <p:cNvSpPr>
              <a:spLocks noChangeArrowheads="1"/>
            </p:cNvSpPr>
            <p:nvPr/>
          </p:nvSpPr>
          <p:spPr bwMode="auto">
            <a:xfrm>
              <a:off x="1651000" y="49911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Fogarty</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International</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Center</a:t>
              </a:r>
            </a:p>
          </p:txBody>
        </p:sp>
        <p:sp>
          <p:nvSpPr>
            <p:cNvPr id="176" name="Freeform 49">
              <a:extLst>
                <a:ext uri="{FF2B5EF4-FFF2-40B4-BE49-F238E27FC236}">
                  <a16:creationId xmlns:a16="http://schemas.microsoft.com/office/drawing/2014/main" id="{3561F90E-146B-4062-946F-97114530692D}"/>
                </a:ext>
              </a:extLst>
            </p:cNvPr>
            <p:cNvSpPr>
              <a:spLocks/>
            </p:cNvSpPr>
            <p:nvPr/>
          </p:nvSpPr>
          <p:spPr bwMode="auto">
            <a:xfrm>
              <a:off x="3048000" y="47498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7" name="Rectangle 50">
              <a:extLst>
                <a:ext uri="{FF2B5EF4-FFF2-40B4-BE49-F238E27FC236}">
                  <a16:creationId xmlns:a16="http://schemas.microsoft.com/office/drawing/2014/main" id="{2C58F544-2CFB-441F-8284-0A6D2FFA12A8}"/>
                </a:ext>
              </a:extLst>
            </p:cNvPr>
            <p:cNvSpPr>
              <a:spLocks noChangeArrowheads="1"/>
            </p:cNvSpPr>
            <p:nvPr/>
          </p:nvSpPr>
          <p:spPr bwMode="auto">
            <a:xfrm>
              <a:off x="3184525" y="49911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National Center</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for Research</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Resources</a:t>
              </a:r>
            </a:p>
          </p:txBody>
        </p:sp>
        <p:sp>
          <p:nvSpPr>
            <p:cNvPr id="178" name="Rectangle 51">
              <a:extLst>
                <a:ext uri="{FF2B5EF4-FFF2-40B4-BE49-F238E27FC236}">
                  <a16:creationId xmlns:a16="http://schemas.microsoft.com/office/drawing/2014/main" id="{15D6ABF8-8595-43E4-91A9-BEE6806E8F0E}"/>
                </a:ext>
              </a:extLst>
            </p:cNvPr>
            <p:cNvSpPr>
              <a:spLocks noChangeArrowheads="1"/>
            </p:cNvSpPr>
            <p:nvPr/>
          </p:nvSpPr>
          <p:spPr bwMode="auto">
            <a:xfrm>
              <a:off x="2286000" y="5969000"/>
              <a:ext cx="1298575" cy="6604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 </a:t>
              </a:r>
            </a:p>
            <a:p>
              <a:pPr algn="ctr" defTabSz="685800" eaLnBrk="0" fontAlgn="base" hangingPunct="0">
                <a:spcBef>
                  <a:spcPct val="0"/>
                </a:spcBef>
                <a:spcAft>
                  <a:spcPct val="0"/>
                </a:spcAft>
              </a:pPr>
              <a:r>
                <a:rPr lang="en-US" altLang="en-US" sz="750" b="1">
                  <a:solidFill>
                    <a:srgbClr val="4472C4"/>
                  </a:solidFill>
                  <a:cs typeface="Arial" panose="020B0604020202020204" pitchFamily="34" charset="0"/>
                </a:rPr>
                <a:t>Clinical Center</a:t>
              </a:r>
            </a:p>
            <a:p>
              <a:pPr algn="ctr" defTabSz="685800" eaLnBrk="0" fontAlgn="base" hangingPunct="0">
                <a:spcBef>
                  <a:spcPct val="0"/>
                </a:spcBef>
                <a:spcAft>
                  <a:spcPct val="0"/>
                </a:spcAft>
              </a:pPr>
              <a:endParaRPr lang="en-US" altLang="en-US" sz="750" b="1">
                <a:solidFill>
                  <a:srgbClr val="4472C4"/>
                </a:solidFill>
                <a:cs typeface="Arial" panose="020B0604020202020204" pitchFamily="34" charset="0"/>
              </a:endParaRPr>
            </a:p>
          </p:txBody>
        </p:sp>
        <p:sp>
          <p:nvSpPr>
            <p:cNvPr id="179" name="Line 52">
              <a:extLst>
                <a:ext uri="{FF2B5EF4-FFF2-40B4-BE49-F238E27FC236}">
                  <a16:creationId xmlns:a16="http://schemas.microsoft.com/office/drawing/2014/main" id="{D0918E64-FB99-4774-91E2-E1CFEA32F037}"/>
                </a:ext>
              </a:extLst>
            </p:cNvPr>
            <p:cNvSpPr>
              <a:spLocks noChangeShapeType="1"/>
            </p:cNvSpPr>
            <p:nvPr/>
          </p:nvSpPr>
          <p:spPr bwMode="auto">
            <a:xfrm>
              <a:off x="2946400" y="5810250"/>
              <a:ext cx="3406775"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0" name="Line 53">
              <a:extLst>
                <a:ext uri="{FF2B5EF4-FFF2-40B4-BE49-F238E27FC236}">
                  <a16:creationId xmlns:a16="http://schemas.microsoft.com/office/drawing/2014/main" id="{0417A9C3-1E0B-46B0-A45B-383062F1205F}"/>
                </a:ext>
              </a:extLst>
            </p:cNvPr>
            <p:cNvSpPr>
              <a:spLocks noChangeShapeType="1"/>
            </p:cNvSpPr>
            <p:nvPr/>
          </p:nvSpPr>
          <p:spPr bwMode="auto">
            <a:xfrm>
              <a:off x="4572000" y="5816600"/>
              <a:ext cx="0" cy="15240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1" name="Line 54">
              <a:extLst>
                <a:ext uri="{FF2B5EF4-FFF2-40B4-BE49-F238E27FC236}">
                  <a16:creationId xmlns:a16="http://schemas.microsoft.com/office/drawing/2014/main" id="{6F163C11-4A0E-4142-87BF-8A4D99743735}"/>
                </a:ext>
              </a:extLst>
            </p:cNvPr>
            <p:cNvSpPr>
              <a:spLocks noChangeShapeType="1"/>
            </p:cNvSpPr>
            <p:nvPr/>
          </p:nvSpPr>
          <p:spPr bwMode="auto">
            <a:xfrm>
              <a:off x="2971800" y="5816600"/>
              <a:ext cx="0" cy="15240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2" name="Line 55">
              <a:extLst>
                <a:ext uri="{FF2B5EF4-FFF2-40B4-BE49-F238E27FC236}">
                  <a16:creationId xmlns:a16="http://schemas.microsoft.com/office/drawing/2014/main" id="{679E9F2B-5798-444B-93A8-D7F236371F13}"/>
                </a:ext>
              </a:extLst>
            </p:cNvPr>
            <p:cNvSpPr>
              <a:spLocks noChangeShapeType="1"/>
            </p:cNvSpPr>
            <p:nvPr/>
          </p:nvSpPr>
          <p:spPr bwMode="auto">
            <a:xfrm>
              <a:off x="6324600" y="5816600"/>
              <a:ext cx="0" cy="15240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3" name="Freeform 56">
              <a:extLst>
                <a:ext uri="{FF2B5EF4-FFF2-40B4-BE49-F238E27FC236}">
                  <a16:creationId xmlns:a16="http://schemas.microsoft.com/office/drawing/2014/main" id="{0EB4FDCA-F70A-466A-B87E-9C2591155F0D}"/>
                </a:ext>
              </a:extLst>
            </p:cNvPr>
            <p:cNvSpPr>
              <a:spLocks/>
            </p:cNvSpPr>
            <p:nvPr/>
          </p:nvSpPr>
          <p:spPr bwMode="auto">
            <a:xfrm>
              <a:off x="6667500" y="4749800"/>
              <a:ext cx="1695450" cy="2428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4" name="Freeform 57">
              <a:extLst>
                <a:ext uri="{FF2B5EF4-FFF2-40B4-BE49-F238E27FC236}">
                  <a16:creationId xmlns:a16="http://schemas.microsoft.com/office/drawing/2014/main" id="{D08D9063-3405-437F-8977-A61CE9070BFC}"/>
                </a:ext>
              </a:extLst>
            </p:cNvPr>
            <p:cNvSpPr>
              <a:spLocks/>
            </p:cNvSpPr>
            <p:nvPr/>
          </p:nvSpPr>
          <p:spPr bwMode="auto">
            <a:xfrm>
              <a:off x="5194300" y="47498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pPr defTabSz="685800" eaLnBrk="0" fontAlgn="base" hangingPunct="0">
                <a:spcBef>
                  <a:spcPct val="0"/>
                </a:spcBef>
                <a:spcAft>
                  <a:spcPct val="0"/>
                </a:spcAft>
              </a:pPr>
              <a:endParaRPr 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85" name="Rectangle 58">
              <a:extLst>
                <a:ext uri="{FF2B5EF4-FFF2-40B4-BE49-F238E27FC236}">
                  <a16:creationId xmlns:a16="http://schemas.microsoft.com/office/drawing/2014/main" id="{1246DFCA-CBAF-459A-9C0B-EE8D6F4672C5}"/>
                </a:ext>
              </a:extLst>
            </p:cNvPr>
            <p:cNvSpPr>
              <a:spLocks noChangeArrowheads="1"/>
            </p:cNvSpPr>
            <p:nvPr/>
          </p:nvSpPr>
          <p:spPr bwMode="auto">
            <a:xfrm>
              <a:off x="6181725" y="50038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Institute of </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Biomedical Imaging </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and Bioengineering </a:t>
              </a:r>
            </a:p>
          </p:txBody>
        </p:sp>
        <p:sp>
          <p:nvSpPr>
            <p:cNvPr id="186" name="Rectangle 59">
              <a:extLst>
                <a:ext uri="{FF2B5EF4-FFF2-40B4-BE49-F238E27FC236}">
                  <a16:creationId xmlns:a16="http://schemas.microsoft.com/office/drawing/2014/main" id="{DC326C38-098B-407A-9E11-D0E693B00AE3}"/>
                </a:ext>
              </a:extLst>
            </p:cNvPr>
            <p:cNvSpPr>
              <a:spLocks noChangeArrowheads="1"/>
            </p:cNvSpPr>
            <p:nvPr/>
          </p:nvSpPr>
          <p:spPr bwMode="auto">
            <a:xfrm>
              <a:off x="7686675" y="4999221"/>
              <a:ext cx="1260475" cy="660401"/>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67866" tIns="33338" rIns="67866" bIns="333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National Center on </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Minority Health and </a:t>
              </a:r>
            </a:p>
            <a:p>
              <a:pPr algn="ctr" defTabSz="685800" eaLnBrk="0" fontAlgn="base" hangingPunct="0">
                <a:spcBef>
                  <a:spcPct val="0"/>
                </a:spcBef>
                <a:spcAft>
                  <a:spcPct val="0"/>
                </a:spcAft>
              </a:pPr>
              <a:r>
                <a:rPr lang="en-US" altLang="en-US" sz="600" b="1" dirty="0">
                  <a:solidFill>
                    <a:srgbClr val="4472C4"/>
                  </a:solidFill>
                  <a:cs typeface="Arial" panose="020B0604020202020204" pitchFamily="34" charset="0"/>
                </a:rPr>
                <a:t>Health Disparities </a:t>
              </a:r>
            </a:p>
          </p:txBody>
        </p:sp>
      </p:grpSp>
      <p:sp>
        <p:nvSpPr>
          <p:cNvPr id="2" name="Rectangle 1">
            <a:extLst>
              <a:ext uri="{FF2B5EF4-FFF2-40B4-BE49-F238E27FC236}">
                <a16:creationId xmlns:a16="http://schemas.microsoft.com/office/drawing/2014/main" id="{E71AF7F8-1D4D-CCB6-44D6-D74FFD7ED951}"/>
              </a:ext>
            </a:extLst>
          </p:cNvPr>
          <p:cNvSpPr/>
          <p:nvPr/>
        </p:nvSpPr>
        <p:spPr>
          <a:xfrm>
            <a:off x="3085817" y="6364370"/>
            <a:ext cx="3084395" cy="307777"/>
          </a:xfrm>
          <a:prstGeom prst="rect">
            <a:avLst/>
          </a:prstGeom>
          <a:solidFill>
            <a:schemeClr val="bg1"/>
          </a:solidFill>
          <a:ln>
            <a:solidFill>
              <a:schemeClr val="tx1"/>
            </a:solidFill>
          </a:ln>
        </p:spPr>
        <p:txBody>
          <a:bodyPr wrap="square">
            <a:spAutoFit/>
          </a:bodyPr>
          <a:lstStyle/>
          <a:p>
            <a:pPr algn="ctr"/>
            <a:r>
              <a:rPr lang="en-US" sz="1400" b="1" dirty="0">
                <a:latin typeface="Arial" panose="020B0604020202020204" pitchFamily="34" charset="0"/>
                <a:cs typeface="Arial" panose="020B0604020202020204" pitchFamily="34" charset="0"/>
                <a:hlinkClick r:id="rId3"/>
              </a:rPr>
              <a:t>https://www.nih.gov/institutes-nih</a:t>
            </a:r>
            <a:r>
              <a:rPr lang="en-US" sz="1400" b="1" dirty="0">
                <a:latin typeface="Arial" panose="020B0604020202020204" pitchFamily="34" charset="0"/>
                <a:cs typeface="Arial" panose="020B0604020202020204" pitchFamily="34" charset="0"/>
              </a:rPr>
              <a:t> </a:t>
            </a:r>
          </a:p>
        </p:txBody>
      </p:sp>
      <p:pic>
        <p:nvPicPr>
          <p:cNvPr id="5" name="Picture 4" descr="Qr code&#10;&#10;Description automatically generated">
            <a:extLst>
              <a:ext uri="{FF2B5EF4-FFF2-40B4-BE49-F238E27FC236}">
                <a16:creationId xmlns:a16="http://schemas.microsoft.com/office/drawing/2014/main" id="{53A3941F-5452-1960-BA0A-28450C343F08}"/>
              </a:ext>
            </a:extLst>
          </p:cNvPr>
          <p:cNvPicPr>
            <a:picLocks noChangeAspect="1"/>
          </p:cNvPicPr>
          <p:nvPr/>
        </p:nvPicPr>
        <p:blipFill>
          <a:blip r:embed="rId4"/>
          <a:stretch>
            <a:fillRect/>
          </a:stretch>
        </p:blipFill>
        <p:spPr>
          <a:xfrm>
            <a:off x="537591" y="5382190"/>
            <a:ext cx="1289957" cy="1289957"/>
          </a:xfrm>
          <a:prstGeom prst="rect">
            <a:avLst/>
          </a:prstGeom>
        </p:spPr>
      </p:pic>
    </p:spTree>
    <p:extLst>
      <p:ext uri="{BB962C8B-B14F-4D97-AF65-F5344CB8AC3E}">
        <p14:creationId xmlns:p14="http://schemas.microsoft.com/office/powerpoint/2010/main" val="289845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F2AD-E68B-DE61-5990-9D84DBCFA126}"/>
              </a:ext>
            </a:extLst>
          </p:cNvPr>
          <p:cNvSpPr>
            <a:spLocks noGrp="1"/>
          </p:cNvSpPr>
          <p:nvPr>
            <p:ph type="ctrTitle"/>
          </p:nvPr>
        </p:nvSpPr>
        <p:spPr/>
        <p:txBody>
          <a:bodyPr>
            <a:normAutofit fontScale="90000"/>
          </a:bodyPr>
          <a:lstStyle/>
          <a:p>
            <a:r>
              <a:rPr lang="en-US" dirty="0"/>
              <a:t>Strong Commitment to Building Capacity and </a:t>
            </a:r>
            <a:br>
              <a:rPr lang="en-US" dirty="0"/>
            </a:br>
            <a:r>
              <a:rPr lang="en-US" dirty="0"/>
              <a:t>Broadening Participation</a:t>
            </a:r>
          </a:p>
        </p:txBody>
      </p:sp>
      <p:sp>
        <p:nvSpPr>
          <p:cNvPr id="3" name="Text Placeholder 2">
            <a:extLst>
              <a:ext uri="{FF2B5EF4-FFF2-40B4-BE49-F238E27FC236}">
                <a16:creationId xmlns:a16="http://schemas.microsoft.com/office/drawing/2014/main" id="{E81F6FC6-96DA-7976-26B5-AFF44B266406}"/>
              </a:ext>
            </a:extLst>
          </p:cNvPr>
          <p:cNvSpPr>
            <a:spLocks noGrp="1"/>
          </p:cNvSpPr>
          <p:nvPr>
            <p:ph type="body" sz="quarter" idx="14"/>
          </p:nvPr>
        </p:nvSpPr>
        <p:spPr>
          <a:xfrm>
            <a:off x="394343" y="2413737"/>
            <a:ext cx="8285672" cy="2852476"/>
          </a:xfrm>
        </p:spPr>
        <p:txBody>
          <a:bodyPr/>
          <a:lstStyle/>
          <a:p>
            <a:r>
              <a:rPr lang="en-US" sz="2025" dirty="0">
                <a:latin typeface="Times New Roman"/>
                <a:cs typeface="Times New Roman"/>
              </a:rPr>
              <a:t>Institution Type and Geographic Region</a:t>
            </a:r>
          </a:p>
          <a:p>
            <a:r>
              <a:rPr lang="en-US" sz="2025" dirty="0">
                <a:latin typeface="Times New Roman"/>
                <a:cs typeface="Times New Roman"/>
              </a:rPr>
              <a:t>PI Backgrounds and Career Stages</a:t>
            </a:r>
          </a:p>
          <a:p>
            <a:r>
              <a:rPr lang="en-US" sz="2025" dirty="0">
                <a:latin typeface="Times New Roman"/>
                <a:cs typeface="Times New Roman"/>
              </a:rPr>
              <a:t>Topical issues</a:t>
            </a:r>
          </a:p>
          <a:p>
            <a:r>
              <a:rPr lang="en-US" sz="2025" dirty="0">
                <a:latin typeface="Times New Roman"/>
                <a:cs typeface="Times New Roman"/>
              </a:rPr>
              <a:t>Methodological Approaches</a:t>
            </a:r>
          </a:p>
          <a:p>
            <a:endParaRPr lang="en-US" dirty="0"/>
          </a:p>
        </p:txBody>
      </p:sp>
      <p:sp>
        <p:nvSpPr>
          <p:cNvPr id="4" name="Slide Number Placeholder 3">
            <a:extLst>
              <a:ext uri="{FF2B5EF4-FFF2-40B4-BE49-F238E27FC236}">
                <a16:creationId xmlns:a16="http://schemas.microsoft.com/office/drawing/2014/main" id="{45179DC3-68B6-EF44-5C81-39B7184DD263}"/>
              </a:ext>
            </a:extLst>
          </p:cNvPr>
          <p:cNvSpPr>
            <a:spLocks noGrp="1"/>
          </p:cNvSpPr>
          <p:nvPr>
            <p:ph type="sldNum" sz="quarter" idx="15"/>
          </p:nvPr>
        </p:nvSpPr>
        <p:spPr/>
        <p:txBody>
          <a:bodyPr/>
          <a:lstStyle/>
          <a:p>
            <a:pPr>
              <a:defRPr/>
            </a:pPr>
            <a:fld id="{F291A2CF-56B5-42A8-91BD-66D2896C4DE4}" type="slidenum">
              <a:rPr lang="uk-UA"/>
              <a:pPr>
                <a:defRPr/>
              </a:pPr>
              <a:t>30</a:t>
            </a:fld>
            <a:endParaRPr lang="uk-UA"/>
          </a:p>
        </p:txBody>
      </p:sp>
    </p:spTree>
    <p:extLst>
      <p:ext uri="{BB962C8B-B14F-4D97-AF65-F5344CB8AC3E}">
        <p14:creationId xmlns:p14="http://schemas.microsoft.com/office/powerpoint/2010/main" val="338373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17F6-5659-4FC0-8C02-58AFCEAB03C8}"/>
              </a:ext>
            </a:extLst>
          </p:cNvPr>
          <p:cNvSpPr>
            <a:spLocks noGrp="1"/>
          </p:cNvSpPr>
          <p:nvPr>
            <p:ph type="ctrTitle"/>
          </p:nvPr>
        </p:nvSpPr>
        <p:spPr/>
        <p:txBody>
          <a:bodyPr>
            <a:normAutofit/>
          </a:bodyPr>
          <a:lstStyle/>
          <a:p>
            <a:r>
              <a:rPr lang="en-US" sz="2400"/>
              <a:t>Research Topics</a:t>
            </a:r>
          </a:p>
        </p:txBody>
      </p:sp>
      <p:graphicFrame>
        <p:nvGraphicFramePr>
          <p:cNvPr id="7" name="Table 6">
            <a:extLst>
              <a:ext uri="{FF2B5EF4-FFF2-40B4-BE49-F238E27FC236}">
                <a16:creationId xmlns:a16="http://schemas.microsoft.com/office/drawing/2014/main" id="{77E0ADAF-3C21-42D2-BE84-53F461230FC3}"/>
              </a:ext>
            </a:extLst>
          </p:cNvPr>
          <p:cNvGraphicFramePr>
            <a:graphicFrameLocks noGrp="1"/>
          </p:cNvGraphicFramePr>
          <p:nvPr/>
        </p:nvGraphicFramePr>
        <p:xfrm>
          <a:off x="295525" y="1892175"/>
          <a:ext cx="8563786" cy="3845166"/>
        </p:xfrm>
        <a:graphic>
          <a:graphicData uri="http://schemas.openxmlformats.org/drawingml/2006/table">
            <a:tbl>
              <a:tblPr firstRow="1" bandRow="1">
                <a:tableStyleId>{5C22544A-7EE6-4342-B048-85BDC9FD1C3A}</a:tableStyleId>
              </a:tblPr>
              <a:tblGrid>
                <a:gridCol w="4129010">
                  <a:extLst>
                    <a:ext uri="{9D8B030D-6E8A-4147-A177-3AD203B41FA5}">
                      <a16:colId xmlns:a16="http://schemas.microsoft.com/office/drawing/2014/main" val="2627350683"/>
                    </a:ext>
                  </a:extLst>
                </a:gridCol>
                <a:gridCol w="4434776">
                  <a:extLst>
                    <a:ext uri="{9D8B030D-6E8A-4147-A177-3AD203B41FA5}">
                      <a16:colId xmlns:a16="http://schemas.microsoft.com/office/drawing/2014/main" val="2916558767"/>
                    </a:ext>
                  </a:extLst>
                </a:gridCol>
              </a:tblGrid>
              <a:tr h="381884">
                <a:tc>
                  <a:txBody>
                    <a:bodyPr/>
                    <a:lstStyle/>
                    <a:p>
                      <a:pPr algn="ctr"/>
                      <a:r>
                        <a:rPr lang="en-US" sz="1500">
                          <a:solidFill>
                            <a:schemeClr val="bg1"/>
                          </a:solidFill>
                          <a:latin typeface="Times New Roman" panose="02020603050405020304" pitchFamily="18" charset="0"/>
                          <a:cs typeface="Times New Roman" panose="02020603050405020304" pitchFamily="18" charset="0"/>
                        </a:rPr>
                        <a:t>Special Education Research</a:t>
                      </a:r>
                    </a:p>
                  </a:txBody>
                  <a:tcPr marL="34281" marR="34281" marT="17141" marB="17141">
                    <a:lnL w="12700" cap="flat" cmpd="sng" algn="ctr">
                      <a:solidFill>
                        <a:srgbClr val="576F7F"/>
                      </a:solidFill>
                      <a:prstDash val="solid"/>
                      <a:round/>
                      <a:headEnd type="none" w="med" len="med"/>
                      <a:tailEnd type="none" w="med" len="med"/>
                    </a:lnL>
                    <a:lnR w="12700" cap="flat" cmpd="sng" algn="ctr">
                      <a:solidFill>
                        <a:srgbClr val="576F7F"/>
                      </a:solidFill>
                      <a:prstDash val="solid"/>
                      <a:round/>
                      <a:headEnd type="none" w="med" len="med"/>
                      <a:tailEnd type="none" w="med" len="med"/>
                    </a:lnR>
                    <a:lnT w="12700" cap="flat" cmpd="sng" algn="ctr">
                      <a:solidFill>
                        <a:srgbClr val="576F7F"/>
                      </a:solidFill>
                      <a:prstDash val="solid"/>
                      <a:round/>
                      <a:headEnd type="none" w="med" len="med"/>
                      <a:tailEnd type="none" w="med" len="med"/>
                    </a:lnT>
                    <a:lnB w="12700" cap="flat" cmpd="sng" algn="ctr">
                      <a:solidFill>
                        <a:srgbClr val="576F7F"/>
                      </a:solidFill>
                      <a:prstDash val="solid"/>
                      <a:round/>
                      <a:headEnd type="none" w="med" len="med"/>
                      <a:tailEnd type="none" w="med" len="med"/>
                    </a:lnB>
                    <a:solidFill>
                      <a:srgbClr val="576F7F"/>
                    </a:solidFill>
                  </a:tcPr>
                </a:tc>
                <a:tc>
                  <a:txBody>
                    <a:bodyPr/>
                    <a:lstStyle/>
                    <a:p>
                      <a:pPr algn="ctr"/>
                      <a:r>
                        <a:rPr lang="en-US" sz="1500">
                          <a:solidFill>
                            <a:schemeClr val="bg1"/>
                          </a:solidFill>
                          <a:latin typeface="Times New Roman" panose="02020603050405020304" pitchFamily="18" charset="0"/>
                          <a:cs typeface="Times New Roman" panose="02020603050405020304" pitchFamily="18" charset="0"/>
                        </a:rPr>
                        <a:t>Education Research</a:t>
                      </a:r>
                    </a:p>
                  </a:txBody>
                  <a:tcPr marL="34281" marR="34281" marT="17141" marB="17141">
                    <a:lnL w="12700" cap="flat" cmpd="sng" algn="ctr">
                      <a:solidFill>
                        <a:srgbClr val="576F7F"/>
                      </a:solidFill>
                      <a:prstDash val="solid"/>
                      <a:round/>
                      <a:headEnd type="none" w="med" len="med"/>
                      <a:tailEnd type="none" w="med" len="med"/>
                    </a:lnL>
                    <a:lnR w="12700" cap="flat" cmpd="sng" algn="ctr">
                      <a:solidFill>
                        <a:srgbClr val="576F7F"/>
                      </a:solidFill>
                      <a:prstDash val="solid"/>
                      <a:round/>
                      <a:headEnd type="none" w="med" len="med"/>
                      <a:tailEnd type="none" w="med" len="med"/>
                    </a:lnR>
                    <a:lnT w="12700" cap="flat" cmpd="sng" algn="ctr">
                      <a:solidFill>
                        <a:srgbClr val="576F7F"/>
                      </a:solidFill>
                      <a:prstDash val="solid"/>
                      <a:round/>
                      <a:headEnd type="none" w="med" len="med"/>
                      <a:tailEnd type="none" w="med" len="med"/>
                    </a:lnT>
                    <a:lnB w="12700" cap="flat" cmpd="sng" algn="ctr">
                      <a:solidFill>
                        <a:srgbClr val="576F7F"/>
                      </a:solidFill>
                      <a:prstDash val="solid"/>
                      <a:round/>
                      <a:headEnd type="none" w="med" len="med"/>
                      <a:tailEnd type="none" w="med" len="med"/>
                    </a:lnB>
                    <a:solidFill>
                      <a:srgbClr val="576F7F"/>
                    </a:solidFill>
                  </a:tcPr>
                </a:tc>
                <a:extLst>
                  <a:ext uri="{0D108BD9-81ED-4DB2-BD59-A6C34878D82A}">
                    <a16:rowId xmlns:a16="http://schemas.microsoft.com/office/drawing/2014/main" val="924600660"/>
                  </a:ext>
                </a:extLst>
              </a:tr>
              <a:tr h="3153858">
                <a:tc>
                  <a:txBody>
                    <a:bodyPr/>
                    <a:lstStyle/>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Cognition and Student Learning </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Early Intervention and Early Learning </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Educators and School-Based Service Providers</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Reading, Writing, and Language </a:t>
                      </a:r>
                    </a:p>
                    <a:p>
                      <a:pPr marL="685800" marR="0" lvl="0" indent="-685800">
                        <a:spcBef>
                          <a:spcPts val="0"/>
                        </a:spcBef>
                        <a:spcAft>
                          <a:spcPts val="0"/>
                        </a:spcAft>
                        <a:buFont typeface="Arial" panose="020B0604020202020204" pitchFamily="34" charset="0"/>
                        <a:buChar char="•"/>
                      </a:pPr>
                      <a:r>
                        <a:rPr lang="en-US" sz="1500" b="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STEM</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Social, Emotional, and Behavioral Competence</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Systems, Policy, and Finance </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Transition to Postsecondary Education, Career, and/or Independent Living</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Families of Learners with Disabilities </a:t>
                      </a:r>
                    </a:p>
                    <a:p>
                      <a:pPr marL="685800" marR="0" lvl="0" indent="-685800">
                        <a:spcBef>
                          <a:spcPts val="0"/>
                        </a:spcBef>
                        <a:spcAft>
                          <a:spcPts val="0"/>
                        </a:spcAft>
                        <a:buFont typeface="Arial" panose="020B0604020202020204" pitchFamily="34" charset="0"/>
                        <a:buChar char="•"/>
                      </a:pPr>
                      <a:endPar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281" marR="34281" marT="17141" marB="17141">
                    <a:lnL w="12700" cap="flat" cmpd="sng" algn="ctr">
                      <a:solidFill>
                        <a:srgbClr val="576F7F"/>
                      </a:solidFill>
                      <a:prstDash val="solid"/>
                      <a:round/>
                      <a:headEnd type="none" w="med" len="med"/>
                      <a:tailEnd type="none" w="med" len="med"/>
                    </a:lnL>
                    <a:lnR w="12700" cap="flat" cmpd="sng" algn="ctr">
                      <a:solidFill>
                        <a:srgbClr val="576F7F"/>
                      </a:solidFill>
                      <a:prstDash val="solid"/>
                      <a:round/>
                      <a:headEnd type="none" w="med" len="med"/>
                      <a:tailEnd type="none" w="med" len="med"/>
                    </a:lnR>
                    <a:lnT w="12700" cap="flat" cmpd="sng" algn="ctr">
                      <a:solidFill>
                        <a:srgbClr val="576F7F"/>
                      </a:solidFill>
                      <a:prstDash val="solid"/>
                      <a:round/>
                      <a:headEnd type="none" w="med" len="med"/>
                      <a:tailEnd type="none" w="med" len="med"/>
                    </a:lnT>
                    <a:lnB w="12700" cap="flat" cmpd="sng" algn="ctr">
                      <a:solidFill>
                        <a:srgbClr val="576F7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Career and Technical Education</a:t>
                      </a:r>
                    </a:p>
                    <a:p>
                      <a:pPr marL="685800" marR="0" lvl="0" indent="-685800">
                        <a:spcBef>
                          <a:spcPts val="0"/>
                        </a:spcBef>
                        <a:spcAft>
                          <a:spcPts val="0"/>
                        </a:spcAft>
                        <a:buFont typeface="Arial" panose="020B0604020202020204" pitchFamily="34" charset="0"/>
                        <a:buChar cha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Civics Education and Social Studies</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Cognition and Student Learning</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Early Learning Programs and Policies</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English Learner Policies, Practices, and Programs</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Improving Education Systems</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Literacy</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Social, Emotional, and Behavioral Context for  Teaching and Learning </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Postsecondary and Adult Education</a:t>
                      </a:r>
                    </a:p>
                    <a:p>
                      <a:pPr marL="685800" marR="0" lvl="0" indent="-685800" algn="l" defTabSz="609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STEM Education</a:t>
                      </a:r>
                      <a:endPar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lvl="0" indent="-685800" algn="l" defTabSz="12192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rPr>
                        <a:t>Teaching, Teachers, and the Education Workforce</a:t>
                      </a:r>
                    </a:p>
                    <a:p>
                      <a:pPr marL="0" marR="0" lvl="0" indent="0">
                        <a:spcBef>
                          <a:spcPts val="0"/>
                        </a:spcBef>
                        <a:spcAft>
                          <a:spcPts val="0"/>
                        </a:spcAft>
                        <a:buFont typeface="Arial" panose="020B0604020202020204" pitchFamily="34" charset="0"/>
                        <a:buNone/>
                      </a:pPr>
                      <a:endParaRPr lang="en-US" sz="1500">
                        <a:solidFill>
                          <a:srgbClr val="576F7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281" marR="34281" marT="17141" marB="17141">
                    <a:lnL w="12700" cap="flat" cmpd="sng" algn="ctr">
                      <a:solidFill>
                        <a:srgbClr val="576F7F"/>
                      </a:solidFill>
                      <a:prstDash val="solid"/>
                      <a:round/>
                      <a:headEnd type="none" w="med" len="med"/>
                      <a:tailEnd type="none" w="med" len="med"/>
                    </a:lnL>
                    <a:lnR w="12700" cap="flat" cmpd="sng" algn="ctr">
                      <a:solidFill>
                        <a:srgbClr val="576F7F"/>
                      </a:solidFill>
                      <a:prstDash val="solid"/>
                      <a:round/>
                      <a:headEnd type="none" w="med" len="med"/>
                      <a:tailEnd type="none" w="med" len="med"/>
                    </a:lnR>
                    <a:lnT w="12700" cap="flat" cmpd="sng" algn="ctr">
                      <a:solidFill>
                        <a:srgbClr val="576F7F"/>
                      </a:solidFill>
                      <a:prstDash val="solid"/>
                      <a:round/>
                      <a:headEnd type="none" w="med" len="med"/>
                      <a:tailEnd type="none" w="med" len="med"/>
                    </a:lnT>
                    <a:lnB w="12700" cap="flat" cmpd="sng" algn="ctr">
                      <a:solidFill>
                        <a:srgbClr val="576F7F"/>
                      </a:solidFill>
                      <a:prstDash val="solid"/>
                      <a:round/>
                      <a:headEnd type="none" w="med" len="med"/>
                      <a:tailEnd type="none" w="med" len="med"/>
                    </a:lnB>
                    <a:solidFill>
                      <a:schemeClr val="bg1"/>
                    </a:solidFill>
                  </a:tcPr>
                </a:tc>
                <a:extLst>
                  <a:ext uri="{0D108BD9-81ED-4DB2-BD59-A6C34878D82A}">
                    <a16:rowId xmlns:a16="http://schemas.microsoft.com/office/drawing/2014/main" val="389414246"/>
                  </a:ext>
                </a:extLst>
              </a:tr>
            </a:tbl>
          </a:graphicData>
        </a:graphic>
      </p:graphicFrame>
      <p:sp>
        <p:nvSpPr>
          <p:cNvPr id="3" name="Slide Number Placeholder 3">
            <a:extLst>
              <a:ext uri="{FF2B5EF4-FFF2-40B4-BE49-F238E27FC236}">
                <a16:creationId xmlns:a16="http://schemas.microsoft.com/office/drawing/2014/main" id="{9977A679-E3DC-1BC7-AE44-6AC4AC89A984}"/>
              </a:ext>
            </a:extLst>
          </p:cNvPr>
          <p:cNvSpPr txBox="1">
            <a:spLocks/>
          </p:cNvSpPr>
          <p:nvPr/>
        </p:nvSpPr>
        <p:spPr>
          <a:xfrm>
            <a:off x="8501742" y="5576608"/>
            <a:ext cx="356546" cy="274999"/>
          </a:xfrm>
          <a:prstGeom prst="rect">
            <a:avLst/>
          </a:prstGeom>
        </p:spPr>
        <p:txBody>
          <a:bodyPr/>
          <a:lstStyle>
            <a:defPPr>
              <a:defRPr lang="en-US"/>
            </a:defPPr>
            <a:lvl1pPr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1pPr>
            <a:lvl2pPr marL="1219200" indent="-762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2438400" indent="-1524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3657600" indent="-2286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4876800" indent="-3048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algn="r" defTabSz="457223" eaLnBrk="1" fontAlgn="auto" hangingPunct="1">
              <a:spcBef>
                <a:spcPts val="0"/>
              </a:spcBef>
              <a:spcAft>
                <a:spcPts val="0"/>
              </a:spcAft>
              <a:defRPr/>
            </a:pPr>
            <a:fld id="{90E04AC8-7CC2-429E-BAD6-AEC049EAE446}" type="slidenum">
              <a:rPr lang="uk-UA" sz="800">
                <a:solidFill>
                  <a:srgbClr val="576F7F"/>
                </a:solidFill>
                <a:latin typeface="Times New Roman" panose="02020603050405020304" pitchFamily="18" charset="0"/>
                <a:cs typeface="Times New Roman" panose="02020603050405020304" pitchFamily="18" charset="0"/>
              </a:rPr>
              <a:pPr algn="r" defTabSz="457223" eaLnBrk="1" fontAlgn="auto" hangingPunct="1">
                <a:spcBef>
                  <a:spcPts val="0"/>
                </a:spcBef>
                <a:spcAft>
                  <a:spcPts val="0"/>
                </a:spcAft>
                <a:defRPr/>
              </a:pPr>
              <a:t>31</a:t>
            </a:fld>
            <a:endParaRPr lang="uk-UA" sz="800">
              <a:solidFill>
                <a:srgbClr val="576F7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543641"/>
      </p:ext>
    </p:extLst>
  </p:cSld>
  <p:clrMapOvr>
    <a:masterClrMapping/>
  </p:clrMapOvr>
  <mc:AlternateContent xmlns:mc="http://schemas.openxmlformats.org/markup-compatibility/2006" xmlns:p14="http://schemas.microsoft.com/office/powerpoint/2010/main">
    <mc:Choice Requires="p14">
      <p:transition spd="slow" p14:dur="2000" advTm="21570"/>
    </mc:Choice>
    <mc:Fallback xmlns="">
      <p:transition spd="slow" advTm="2157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8C5F-96FC-4C4B-B64C-42833BDE086E}"/>
              </a:ext>
            </a:extLst>
          </p:cNvPr>
          <p:cNvSpPr>
            <a:spLocks noGrp="1"/>
          </p:cNvSpPr>
          <p:nvPr>
            <p:ph type="ctrTitle"/>
          </p:nvPr>
        </p:nvSpPr>
        <p:spPr/>
        <p:txBody>
          <a:bodyPr>
            <a:normAutofit/>
          </a:bodyPr>
          <a:lstStyle/>
          <a:p>
            <a:r>
              <a:rPr lang="en-US" sz="2400"/>
              <a:t>Project Types</a:t>
            </a:r>
          </a:p>
        </p:txBody>
      </p:sp>
      <p:sp>
        <p:nvSpPr>
          <p:cNvPr id="4" name="Text Placeholder 3">
            <a:extLst>
              <a:ext uri="{FF2B5EF4-FFF2-40B4-BE49-F238E27FC236}">
                <a16:creationId xmlns:a16="http://schemas.microsoft.com/office/drawing/2014/main" id="{94BD6723-B69C-4293-BBC3-E75294632B01}"/>
              </a:ext>
            </a:extLst>
          </p:cNvPr>
          <p:cNvSpPr>
            <a:spLocks noGrp="1"/>
          </p:cNvSpPr>
          <p:nvPr>
            <p:ph type="body" sz="quarter" idx="14"/>
          </p:nvPr>
        </p:nvSpPr>
        <p:spPr>
          <a:xfrm>
            <a:off x="429164" y="1933038"/>
            <a:ext cx="8112317" cy="3453818"/>
          </a:xfrm>
        </p:spPr>
        <p:txBody>
          <a:bodyPr>
            <a:normAutofit/>
          </a:bodyPr>
          <a:lstStyle/>
          <a:p>
            <a:pPr>
              <a:spcAft>
                <a:spcPts val="900"/>
              </a:spcAft>
            </a:pPr>
            <a:r>
              <a:rPr lang="en-US" sz="1650" b="1" dirty="0"/>
              <a:t>Measurement: </a:t>
            </a:r>
            <a:r>
              <a:rPr lang="en-US" sz="1650" dirty="0"/>
              <a:t>develop/refine and/or validate a new or existing measure</a:t>
            </a:r>
          </a:p>
          <a:p>
            <a:pPr>
              <a:spcAft>
                <a:spcPts val="900"/>
              </a:spcAft>
            </a:pPr>
            <a:r>
              <a:rPr lang="en-US" sz="1650" b="1" dirty="0"/>
              <a:t>Exploration: </a:t>
            </a:r>
            <a:r>
              <a:rPr lang="en-US" sz="1650" dirty="0"/>
              <a:t>identify relationships between learner-, educator-, school-, and policy-level characteristics and meaningful education outcomes</a:t>
            </a:r>
          </a:p>
          <a:p>
            <a:pPr>
              <a:spcAft>
                <a:spcPts val="900"/>
              </a:spcAft>
            </a:pPr>
            <a:r>
              <a:rPr lang="en-US" sz="1650" b="1" dirty="0"/>
              <a:t>Development and Innovation: </a:t>
            </a:r>
            <a:r>
              <a:rPr lang="en-US" sz="1650" dirty="0"/>
              <a:t>develop/modify an intervention and test its feasibility and promise for improving learner outcomes</a:t>
            </a:r>
          </a:p>
          <a:p>
            <a:pPr>
              <a:spcAft>
                <a:spcPts val="900"/>
              </a:spcAft>
            </a:pPr>
            <a:r>
              <a:rPr lang="en-US" sz="1650" b="1" dirty="0"/>
              <a:t>Impact: </a:t>
            </a:r>
            <a:r>
              <a:rPr lang="en-US" sz="1650" dirty="0"/>
              <a:t>evaluate whether an intervention that hasn’t been tested prior shows efficacy, conduct longer-term follow-up of a rigorously-evaluated intervention, or conduct replication studies that systematically vary one or more aspects of a previous study (e.g., geographical location, population) and contribute to a better understanding of what works, for whom, and under what conditions </a:t>
            </a:r>
          </a:p>
          <a:p>
            <a:endParaRPr lang="en-US" dirty="0">
              <a:solidFill>
                <a:schemeClr val="bg2"/>
              </a:solidFill>
            </a:endParaRPr>
          </a:p>
        </p:txBody>
      </p:sp>
      <p:sp>
        <p:nvSpPr>
          <p:cNvPr id="5" name="Slide Number Placeholder 3">
            <a:extLst>
              <a:ext uri="{FF2B5EF4-FFF2-40B4-BE49-F238E27FC236}">
                <a16:creationId xmlns:a16="http://schemas.microsoft.com/office/drawing/2014/main" id="{CE1F296F-2859-89EE-FB79-0E54C4D8B922}"/>
              </a:ext>
            </a:extLst>
          </p:cNvPr>
          <p:cNvSpPr txBox="1">
            <a:spLocks/>
          </p:cNvSpPr>
          <p:nvPr/>
        </p:nvSpPr>
        <p:spPr>
          <a:xfrm>
            <a:off x="8501742" y="5576608"/>
            <a:ext cx="356546" cy="274999"/>
          </a:xfrm>
          <a:prstGeom prst="rect">
            <a:avLst/>
          </a:prstGeom>
        </p:spPr>
        <p:txBody>
          <a:bodyPr/>
          <a:lstStyle>
            <a:defPPr>
              <a:defRPr lang="en-US"/>
            </a:defPPr>
            <a:lvl1pPr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1pPr>
            <a:lvl2pPr marL="1219200" indent="-762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2438400" indent="-1524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3657600" indent="-2286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4876800" indent="-3048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algn="r" defTabSz="457223" eaLnBrk="1" fontAlgn="auto" hangingPunct="1">
              <a:spcBef>
                <a:spcPts val="0"/>
              </a:spcBef>
              <a:spcAft>
                <a:spcPts val="0"/>
              </a:spcAft>
              <a:defRPr/>
            </a:pPr>
            <a:fld id="{90E04AC8-7CC2-429E-BAD6-AEC049EAE446}" type="slidenum">
              <a:rPr lang="uk-UA" sz="800">
                <a:solidFill>
                  <a:srgbClr val="576F7F"/>
                </a:solidFill>
                <a:latin typeface="Times New Roman" panose="02020603050405020304" pitchFamily="18" charset="0"/>
                <a:cs typeface="Times New Roman" panose="02020603050405020304" pitchFamily="18" charset="0"/>
              </a:rPr>
              <a:pPr algn="r" defTabSz="457223" eaLnBrk="1" fontAlgn="auto" hangingPunct="1">
                <a:spcBef>
                  <a:spcPts val="0"/>
                </a:spcBef>
                <a:spcAft>
                  <a:spcPts val="0"/>
                </a:spcAft>
                <a:defRPr/>
              </a:pPr>
              <a:t>32</a:t>
            </a:fld>
            <a:endParaRPr lang="uk-UA" sz="800">
              <a:solidFill>
                <a:srgbClr val="576F7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7CB40-462F-7009-2AC8-26EFF3E9BAB1}"/>
              </a:ext>
            </a:extLst>
          </p:cNvPr>
          <p:cNvSpPr txBox="1"/>
          <p:nvPr/>
        </p:nvSpPr>
        <p:spPr>
          <a:xfrm>
            <a:off x="2040200" y="5014357"/>
            <a:ext cx="4993675" cy="369332"/>
          </a:xfrm>
          <a:prstGeom prst="rect">
            <a:avLst/>
          </a:prstGeom>
          <a:noFill/>
        </p:spPr>
        <p:txBody>
          <a:bodyPr wrap="none" rtlCol="0">
            <a:spAutoFit/>
          </a:bodyPr>
          <a:lstStyle/>
          <a:p>
            <a:pPr eaLnBrk="0" fontAlgn="base" hangingPunct="0">
              <a:spcBef>
                <a:spcPct val="0"/>
              </a:spcBef>
              <a:spcAft>
                <a:spcPct val="0"/>
              </a:spcAft>
            </a:pPr>
            <a:r>
              <a:rPr lang="en-US" dirty="0">
                <a:solidFill>
                  <a:srgbClr val="971B2F"/>
                </a:solidFill>
                <a:latin typeface="Arial" panose="020B0604020202020204" pitchFamily="34" charset="0"/>
              </a:rPr>
              <a:t>“What works for whom under what conditions?”</a:t>
            </a:r>
          </a:p>
        </p:txBody>
      </p:sp>
    </p:spTree>
    <p:extLst>
      <p:ext uri="{BB962C8B-B14F-4D97-AF65-F5344CB8AC3E}">
        <p14:creationId xmlns:p14="http://schemas.microsoft.com/office/powerpoint/2010/main" val="2710202014"/>
      </p:ext>
    </p:extLst>
  </p:cSld>
  <p:clrMapOvr>
    <a:masterClrMapping/>
  </p:clrMapOvr>
  <mc:AlternateContent xmlns:mc="http://schemas.openxmlformats.org/markup-compatibility/2006" xmlns:p14="http://schemas.microsoft.com/office/powerpoint/2010/main">
    <mc:Choice Requires="p14">
      <p:transition spd="slow" p14:dur="2000" advTm="72734"/>
    </mc:Choice>
    <mc:Fallback xmlns="">
      <p:transition spd="slow" advTm="7273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365B-E411-4E61-A7BE-69E45BAE2737}"/>
              </a:ext>
            </a:extLst>
          </p:cNvPr>
          <p:cNvSpPr>
            <a:spLocks noGrp="1"/>
          </p:cNvSpPr>
          <p:nvPr>
            <p:ph type="ctrTitle"/>
          </p:nvPr>
        </p:nvSpPr>
        <p:spPr/>
        <p:txBody>
          <a:bodyPr/>
          <a:lstStyle/>
          <a:p>
            <a:r>
              <a:rPr lang="en-US">
                <a:solidFill>
                  <a:srgbClr val="657179"/>
                </a:solidFill>
                <a:latin typeface="Times New Roman" panose="02020603050405020304" pitchFamily="18" charset="0"/>
              </a:rPr>
              <a:t>IES Research Training Programs</a:t>
            </a:r>
          </a:p>
        </p:txBody>
      </p:sp>
      <p:sp>
        <p:nvSpPr>
          <p:cNvPr id="4" name="Text Placeholder 3">
            <a:extLst>
              <a:ext uri="{FF2B5EF4-FFF2-40B4-BE49-F238E27FC236}">
                <a16:creationId xmlns:a16="http://schemas.microsoft.com/office/drawing/2014/main" id="{20F6C2A2-797C-4D27-A41F-0F2ED5E1A60E}"/>
              </a:ext>
            </a:extLst>
          </p:cNvPr>
          <p:cNvSpPr>
            <a:spLocks noGrp="1"/>
          </p:cNvSpPr>
          <p:nvPr>
            <p:ph type="body" sz="quarter" idx="14"/>
          </p:nvPr>
        </p:nvSpPr>
        <p:spPr>
          <a:xfrm>
            <a:off x="429704" y="1864779"/>
            <a:ext cx="8284594" cy="3445971"/>
          </a:xfrm>
        </p:spPr>
        <p:txBody>
          <a:bodyPr>
            <a:normAutofit fontScale="85000" lnSpcReduction="20000"/>
          </a:bodyPr>
          <a:lstStyle/>
          <a:p>
            <a:pPr marL="0" indent="0">
              <a:spcAft>
                <a:spcPts val="900"/>
              </a:spcAft>
              <a:buNone/>
            </a:pPr>
            <a:r>
              <a:rPr lang="en-US" u="sng" dirty="0">
                <a:solidFill>
                  <a:srgbClr val="657179"/>
                </a:solidFill>
                <a:latin typeface="Times New Roman" panose="02020603050405020304" pitchFamily="18" charset="0"/>
              </a:rPr>
              <a:t>NCSER (84.324B): </a:t>
            </a:r>
          </a:p>
          <a:p>
            <a:pPr>
              <a:spcAft>
                <a:spcPts val="900"/>
              </a:spcAft>
              <a:buFont typeface="Arial"/>
              <a:buChar char="•"/>
            </a:pPr>
            <a:r>
              <a:rPr lang="en-US" dirty="0">
                <a:solidFill>
                  <a:srgbClr val="657179"/>
                </a:solidFill>
                <a:latin typeface="Times New Roman" panose="02020603050405020304" pitchFamily="18" charset="0"/>
              </a:rPr>
              <a:t>Postdoctoral Research Training in Special Education and Early Intervention</a:t>
            </a:r>
          </a:p>
          <a:p>
            <a:pPr>
              <a:spcAft>
                <a:spcPts val="900"/>
              </a:spcAft>
              <a:buFont typeface="Arial"/>
              <a:buChar char="•"/>
            </a:pPr>
            <a:r>
              <a:rPr lang="en-US" dirty="0">
                <a:solidFill>
                  <a:srgbClr val="657179"/>
                </a:solidFill>
                <a:latin typeface="Times New Roman" panose="02020603050405020304" pitchFamily="18" charset="0"/>
              </a:rPr>
              <a:t>Early Career Development and Mentoring Program for Special Education Research</a:t>
            </a:r>
          </a:p>
          <a:p>
            <a:pPr>
              <a:spcAft>
                <a:spcPts val="900"/>
              </a:spcAft>
              <a:buFont typeface="Arial"/>
              <a:buChar char="•"/>
            </a:pPr>
            <a:r>
              <a:rPr lang="en-US" dirty="0">
                <a:solidFill>
                  <a:srgbClr val="657179"/>
                </a:solidFill>
                <a:latin typeface="Times New Roman" panose="02020603050405020304" pitchFamily="18" charset="0"/>
              </a:rPr>
              <a:t>Methods Training for Special Education Research </a:t>
            </a:r>
          </a:p>
          <a:p>
            <a:pPr marL="0" indent="0">
              <a:spcAft>
                <a:spcPts val="900"/>
              </a:spcAft>
              <a:buNone/>
            </a:pPr>
            <a:r>
              <a:rPr lang="en-US" u="sng" dirty="0">
                <a:solidFill>
                  <a:srgbClr val="657179"/>
                </a:solidFill>
                <a:latin typeface="Times New Roman" panose="02020603050405020304" pitchFamily="18" charset="0"/>
              </a:rPr>
              <a:t>NCER (84.305B): </a:t>
            </a:r>
          </a:p>
          <a:p>
            <a:pPr>
              <a:spcAft>
                <a:spcPts val="900"/>
              </a:spcAft>
              <a:buFont typeface="Arial"/>
              <a:buChar char="•"/>
            </a:pPr>
            <a:r>
              <a:rPr lang="en-US" dirty="0">
                <a:solidFill>
                  <a:srgbClr val="657179"/>
                </a:solidFill>
                <a:latin typeface="Times New Roman" panose="02020603050405020304" pitchFamily="18" charset="0"/>
              </a:rPr>
              <a:t>Pathways to the Education Sciences </a:t>
            </a:r>
          </a:p>
          <a:p>
            <a:pPr>
              <a:spcAft>
                <a:spcPts val="900"/>
              </a:spcAft>
              <a:buFont typeface="Arial"/>
              <a:buChar char="•"/>
            </a:pPr>
            <a:r>
              <a:rPr lang="en-US" dirty="0">
                <a:solidFill>
                  <a:srgbClr val="657179"/>
                </a:solidFill>
                <a:latin typeface="Times New Roman" panose="02020603050405020304" pitchFamily="18" charset="0"/>
              </a:rPr>
              <a:t>Predoctoral Interdisciplinary Research Training in the Education Sciences </a:t>
            </a:r>
          </a:p>
          <a:p>
            <a:pPr>
              <a:spcAft>
                <a:spcPts val="900"/>
              </a:spcAft>
              <a:buFont typeface="Arial"/>
              <a:buChar char="•"/>
            </a:pPr>
            <a:r>
              <a:rPr lang="en-US" dirty="0">
                <a:solidFill>
                  <a:srgbClr val="657179"/>
                </a:solidFill>
                <a:latin typeface="Times New Roman"/>
                <a:cs typeface="Times New Roman"/>
              </a:rPr>
              <a:t>Postdoctoral Research Training in the Education Sciences</a:t>
            </a:r>
          </a:p>
          <a:p>
            <a:pPr>
              <a:spcAft>
                <a:spcPts val="900"/>
              </a:spcAft>
              <a:buFont typeface="Arial"/>
              <a:buChar char="•"/>
            </a:pPr>
            <a:r>
              <a:rPr lang="en-US" dirty="0">
                <a:solidFill>
                  <a:srgbClr val="657179"/>
                </a:solidFill>
                <a:latin typeface="Times New Roman" panose="02020603050405020304" pitchFamily="18" charset="0"/>
              </a:rPr>
              <a:t>Early Career Development and Mentoring Program for Education Research</a:t>
            </a:r>
          </a:p>
          <a:p>
            <a:pPr>
              <a:spcAft>
                <a:spcPts val="900"/>
              </a:spcAft>
              <a:buFont typeface="Arial"/>
              <a:buChar char="•"/>
            </a:pPr>
            <a:r>
              <a:rPr lang="en-US" sz="1650" dirty="0">
                <a:solidFill>
                  <a:srgbClr val="657179"/>
                </a:solidFill>
                <a:latin typeface="Times New Roman"/>
                <a:cs typeface="Times New Roman"/>
              </a:rPr>
              <a:t>Early Career Mentoring Program for Faculty at Minority-Serving Institutions (MSIs) </a:t>
            </a:r>
          </a:p>
          <a:p>
            <a:pPr>
              <a:spcAft>
                <a:spcPts val="900"/>
              </a:spcAft>
              <a:buFont typeface="Arial"/>
              <a:buChar char="•"/>
            </a:pPr>
            <a:r>
              <a:rPr lang="en-US" sz="1650" dirty="0">
                <a:solidFill>
                  <a:srgbClr val="657179"/>
                </a:solidFill>
                <a:latin typeface="Times New Roman"/>
                <a:cs typeface="Times New Roman"/>
              </a:rPr>
              <a:t>Methods Training for Education Research</a:t>
            </a:r>
          </a:p>
          <a:p>
            <a:endParaRPr lang="en-US" dirty="0">
              <a:solidFill>
                <a:srgbClr val="657179"/>
              </a:solidFill>
            </a:endParaRPr>
          </a:p>
        </p:txBody>
      </p:sp>
      <p:sp>
        <p:nvSpPr>
          <p:cNvPr id="3" name="Slide Number Placeholder 2">
            <a:extLst>
              <a:ext uri="{FF2B5EF4-FFF2-40B4-BE49-F238E27FC236}">
                <a16:creationId xmlns:a16="http://schemas.microsoft.com/office/drawing/2014/main" id="{7A57DB2F-F56A-436F-B065-C91BB32E6298}"/>
              </a:ext>
            </a:extLst>
          </p:cNvPr>
          <p:cNvSpPr>
            <a:spLocks noGrp="1"/>
          </p:cNvSpPr>
          <p:nvPr>
            <p:ph type="sldNum" sz="quarter" idx="15"/>
          </p:nvPr>
        </p:nvSpPr>
        <p:spPr/>
        <p:txBody>
          <a:bodyPr/>
          <a:lstStyle/>
          <a:p>
            <a:pPr defTabSz="457132"/>
            <a:fld id="{BA8CF1B3-96A0-D24B-B5C9-B5B93FF4523E}" type="slidenum">
              <a:rPr lang="uk-UA">
                <a:latin typeface="Times" panose="02020603050405020304" pitchFamily="18" charset="0"/>
                <a:cs typeface="Times" panose="02020603050405020304" pitchFamily="18" charset="0"/>
              </a:rPr>
              <a:pPr defTabSz="457132"/>
              <a:t>33</a:t>
            </a:fld>
            <a:endParaRPr lang="uk-UA">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66614144"/>
      </p:ext>
    </p:extLst>
  </p:cSld>
  <p:clrMapOvr>
    <a:masterClrMapping/>
  </p:clrMapOvr>
  <mc:AlternateContent xmlns:mc="http://schemas.openxmlformats.org/markup-compatibility/2006" xmlns:p14="http://schemas.microsoft.com/office/powerpoint/2010/main">
    <mc:Choice Requires="p14">
      <p:transition spd="slow" p14:dur="2000" advTm="103042"/>
    </mc:Choice>
    <mc:Fallback xmlns="">
      <p:transition spd="slow" advTm="1030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58AE-1EA9-1BDD-CBB1-792924FE6689}"/>
              </a:ext>
            </a:extLst>
          </p:cNvPr>
          <p:cNvSpPr>
            <a:spLocks noGrp="1"/>
          </p:cNvSpPr>
          <p:nvPr>
            <p:ph type="ctrTitle"/>
          </p:nvPr>
        </p:nvSpPr>
        <p:spPr>
          <a:xfrm>
            <a:off x="429703" y="1277700"/>
            <a:ext cx="8284594" cy="696305"/>
          </a:xfrm>
        </p:spPr>
        <p:txBody>
          <a:bodyPr>
            <a:normAutofit/>
          </a:bodyPr>
          <a:lstStyle/>
          <a:p>
            <a:r>
              <a:rPr lang="en-US">
                <a:solidFill>
                  <a:srgbClr val="657179"/>
                </a:solidFill>
              </a:rPr>
              <a:t>IES Early Career Development and Mentoring Programs</a:t>
            </a:r>
          </a:p>
        </p:txBody>
      </p:sp>
      <p:sp>
        <p:nvSpPr>
          <p:cNvPr id="4" name="Text Placeholder 3">
            <a:extLst>
              <a:ext uri="{FF2B5EF4-FFF2-40B4-BE49-F238E27FC236}">
                <a16:creationId xmlns:a16="http://schemas.microsoft.com/office/drawing/2014/main" id="{BB89A75A-AA77-9C9A-3B02-139C0034A4DC}"/>
              </a:ext>
            </a:extLst>
          </p:cNvPr>
          <p:cNvSpPr>
            <a:spLocks noGrp="1"/>
          </p:cNvSpPr>
          <p:nvPr>
            <p:ph type="body" sz="quarter" idx="14"/>
          </p:nvPr>
        </p:nvSpPr>
        <p:spPr>
          <a:xfrm>
            <a:off x="429703" y="2655898"/>
            <a:ext cx="5151815" cy="2828557"/>
          </a:xfrm>
        </p:spPr>
        <p:txBody>
          <a:bodyPr>
            <a:noAutofit/>
          </a:bodyPr>
          <a:lstStyle/>
          <a:p>
            <a:pPr marL="0" indent="0">
              <a:buNone/>
            </a:pPr>
            <a:r>
              <a:rPr lang="en-US" sz="1650" b="1" dirty="0">
                <a:solidFill>
                  <a:srgbClr val="657179"/>
                </a:solidFill>
                <a:ea typeface="Calibri" panose="020F0502020204030204" pitchFamily="34" charset="0"/>
              </a:rPr>
              <a:t>NCER Early Career Programs in the Education Sciences: </a:t>
            </a:r>
          </a:p>
          <a:p>
            <a:pPr lvl="1"/>
            <a:r>
              <a:rPr lang="en-US" sz="1500" dirty="0">
                <a:solidFill>
                  <a:srgbClr val="657179"/>
                </a:solidFill>
              </a:rPr>
              <a:t>Early Career Development and Mentoring Program for Education Research (</a:t>
            </a:r>
            <a:r>
              <a:rPr lang="en-US" sz="1500" i="1" dirty="0">
                <a:solidFill>
                  <a:srgbClr val="657179"/>
                </a:solidFill>
              </a:rPr>
              <a:t>new</a:t>
            </a:r>
            <a:r>
              <a:rPr lang="en-US" sz="1500" dirty="0">
                <a:solidFill>
                  <a:srgbClr val="657179"/>
                </a:solidFill>
              </a:rPr>
              <a:t>): for researchers at academic or nonacademic institutions. </a:t>
            </a:r>
          </a:p>
          <a:p>
            <a:pPr lvl="1"/>
            <a:r>
              <a:rPr lang="en-US" sz="1500" dirty="0">
                <a:solidFill>
                  <a:srgbClr val="657179"/>
                </a:solidFill>
              </a:rPr>
              <a:t>Early Career Development and Mentoring Program for Faculty at Minority-Serving Institutions (MSIs): for researchers at MSIs</a:t>
            </a:r>
          </a:p>
        </p:txBody>
      </p:sp>
      <p:pic>
        <p:nvPicPr>
          <p:cNvPr id="5" name="Picture Placeholder 14">
            <a:extLst>
              <a:ext uri="{FF2B5EF4-FFF2-40B4-BE49-F238E27FC236}">
                <a16:creationId xmlns:a16="http://schemas.microsoft.com/office/drawing/2014/main" id="{D3254C7C-BCA6-BBE3-BD2C-5C628E8A16CA}"/>
              </a:ext>
            </a:extLst>
          </p:cNvPr>
          <p:cNvPicPr>
            <a:picLocks noChangeAspect="1"/>
          </p:cNvPicPr>
          <p:nvPr/>
        </p:nvPicPr>
        <p:blipFill>
          <a:blip r:embed="rId3"/>
          <a:stretch/>
        </p:blipFill>
        <p:spPr>
          <a:xfrm>
            <a:off x="5693936" y="2655898"/>
            <a:ext cx="3238078" cy="1619039"/>
          </a:xfrm>
          <a:prstGeom prst="rect">
            <a:avLst/>
          </a:prstGeom>
        </p:spPr>
      </p:pic>
      <p:sp>
        <p:nvSpPr>
          <p:cNvPr id="7" name="TextBox 6">
            <a:extLst>
              <a:ext uri="{FF2B5EF4-FFF2-40B4-BE49-F238E27FC236}">
                <a16:creationId xmlns:a16="http://schemas.microsoft.com/office/drawing/2014/main" id="{9454B4C2-D0F4-5F71-3516-AE755F54F540}"/>
              </a:ext>
            </a:extLst>
          </p:cNvPr>
          <p:cNvSpPr txBox="1"/>
          <p:nvPr/>
        </p:nvSpPr>
        <p:spPr>
          <a:xfrm>
            <a:off x="429703" y="1953997"/>
            <a:ext cx="7799421" cy="600164"/>
          </a:xfrm>
          <a:prstGeom prst="rect">
            <a:avLst/>
          </a:prstGeom>
          <a:noFill/>
        </p:spPr>
        <p:txBody>
          <a:bodyPr wrap="square">
            <a:spAutoFit/>
          </a:bodyPr>
          <a:lstStyle/>
          <a:p>
            <a:pPr defTabSz="685800">
              <a:defRPr/>
            </a:pPr>
            <a:r>
              <a:rPr lang="en-US" sz="1650">
                <a:solidFill>
                  <a:srgbClr val="657179"/>
                </a:solidFill>
                <a:latin typeface="Times New Roman" panose="02020603050405020304" pitchFamily="18" charset="0"/>
                <a:cs typeface="Times New Roman" panose="02020603050405020304" pitchFamily="18" charset="0"/>
              </a:rPr>
              <a:t>Provides support for new investigators to conduct an </a:t>
            </a:r>
            <a:r>
              <a:rPr lang="en-US" sz="1650" b="1" i="1">
                <a:solidFill>
                  <a:srgbClr val="657179"/>
                </a:solidFill>
                <a:latin typeface="Times New Roman" panose="02020603050405020304" pitchFamily="18" charset="0"/>
                <a:cs typeface="Times New Roman" panose="02020603050405020304" pitchFamily="18" charset="0"/>
              </a:rPr>
              <a:t>integrated</a:t>
            </a:r>
            <a:r>
              <a:rPr lang="en-US" sz="1650">
                <a:solidFill>
                  <a:srgbClr val="657179"/>
                </a:solidFill>
                <a:latin typeface="Times New Roman" panose="02020603050405020304" pitchFamily="18" charset="0"/>
                <a:cs typeface="Times New Roman" panose="02020603050405020304" pitchFamily="18" charset="0"/>
              </a:rPr>
              <a:t> research and training plan under the guidance of experienced researcher mentors</a:t>
            </a:r>
            <a:endParaRPr lang="en-US" sz="1650" b="1">
              <a:solidFill>
                <a:srgbClr val="65717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3002ED1-4E30-4036-0199-BC2EB32F27D6}"/>
              </a:ext>
            </a:extLst>
          </p:cNvPr>
          <p:cNvSpPr txBox="1"/>
          <p:nvPr/>
        </p:nvSpPr>
        <p:spPr>
          <a:xfrm>
            <a:off x="429703" y="4632811"/>
            <a:ext cx="8047039" cy="600164"/>
          </a:xfrm>
          <a:prstGeom prst="rect">
            <a:avLst/>
          </a:prstGeom>
          <a:noFill/>
        </p:spPr>
        <p:txBody>
          <a:bodyPr wrap="square">
            <a:spAutoFit/>
          </a:bodyPr>
          <a:lstStyle/>
          <a:p>
            <a:pPr defTabSz="685800">
              <a:defRPr/>
            </a:pPr>
            <a:r>
              <a:rPr lang="en-US" sz="1650" b="1" dirty="0">
                <a:solidFill>
                  <a:srgbClr val="657179"/>
                </a:solidFill>
                <a:latin typeface="Times New Roman" panose="02020603050405020304" pitchFamily="18" charset="0"/>
                <a:ea typeface="Calibri" panose="020F0502020204030204" pitchFamily="34" charset="0"/>
                <a:cs typeface="Times New Roman" panose="02020603050405020304" pitchFamily="18" charset="0"/>
              </a:rPr>
              <a:t>NCSER Early Career Programs in Special Education: </a:t>
            </a:r>
            <a:r>
              <a:rPr lang="en-US" sz="1650" dirty="0">
                <a:solidFill>
                  <a:srgbClr val="657179"/>
                </a:solidFill>
                <a:latin typeface="Times New Roman" panose="02020603050405020304" pitchFamily="18" charset="0"/>
                <a:ea typeface="Calibri" panose="020F0502020204030204" pitchFamily="34" charset="0"/>
                <a:cs typeface="Times New Roman" panose="02020603050405020304" pitchFamily="18" charset="0"/>
              </a:rPr>
              <a:t>for researchers at academic institutions to do research related to learners with or at risk for disabilities</a:t>
            </a:r>
            <a:endParaRPr lang="en-US" sz="1650" dirty="0">
              <a:solidFill>
                <a:srgbClr val="657179"/>
              </a:solidFill>
              <a:latin typeface="Times New Roman" panose="02020603050405020304" pitchFamily="18" charset="0"/>
              <a:cs typeface="Times New Roman" panose="02020603050405020304" pitchFamily="18" charset="0"/>
            </a:endParaRPr>
          </a:p>
        </p:txBody>
      </p:sp>
      <p:sp>
        <p:nvSpPr>
          <p:cNvPr id="6" name="Slide Number Placeholder 2">
            <a:extLst>
              <a:ext uri="{FF2B5EF4-FFF2-40B4-BE49-F238E27FC236}">
                <a16:creationId xmlns:a16="http://schemas.microsoft.com/office/drawing/2014/main" id="{B9BC8E2B-DF20-77F2-B7A8-90DFDAF9E213}"/>
              </a:ext>
            </a:extLst>
          </p:cNvPr>
          <p:cNvSpPr txBox="1">
            <a:spLocks/>
          </p:cNvSpPr>
          <p:nvPr/>
        </p:nvSpPr>
        <p:spPr>
          <a:xfrm>
            <a:off x="8501780" y="5576868"/>
            <a:ext cx="356508" cy="274601"/>
          </a:xfrm>
          <a:prstGeom prst="rect">
            <a:avLst/>
          </a:prstGeom>
        </p:spPr>
        <p:txBody>
          <a:bodyPr vert="horz" lIns="34286" tIns="17143" rIns="34286" bIns="17143" rtlCol="0" anchor="ctr"/>
          <a:lstStyle>
            <a:defPPr>
              <a:defRPr lang="en-US"/>
            </a:defPPr>
            <a:lvl1pPr algn="r" defTabSz="1219200" rtl="0" eaLnBrk="0" fontAlgn="base" hangingPunct="0">
              <a:spcBef>
                <a:spcPct val="0"/>
              </a:spcBef>
              <a:spcAft>
                <a:spcPct val="0"/>
              </a:spcAft>
              <a:defRPr lang="en-US" sz="2132" b="0" i="0" kern="1200">
                <a:solidFill>
                  <a:srgbClr val="576F7F"/>
                </a:solidFill>
                <a:latin typeface="Georgia" panose="02040502050405020303" pitchFamily="18" charset="0"/>
                <a:ea typeface="+mn-ea"/>
                <a:cs typeface="Times New Roman" panose="02020603050405020304" pitchFamily="18" charset="0"/>
              </a:defRPr>
            </a:lvl1pPr>
            <a:lvl2pPr marL="1219200" indent="-762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2438400" indent="-1524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3657600" indent="-2286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4876800" indent="-3048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defTabSz="457132" eaLnBrk="1" fontAlgn="auto" hangingPunct="1">
              <a:spcBef>
                <a:spcPts val="0"/>
              </a:spcBef>
              <a:spcAft>
                <a:spcPts val="0"/>
              </a:spcAft>
            </a:pPr>
            <a:fld id="{BA8CF1B3-96A0-D24B-B5C9-B5B93FF4523E}" type="slidenum">
              <a:rPr lang="uk-UA" sz="800" dirty="0">
                <a:latin typeface="Times" panose="02020603050405020304" pitchFamily="18" charset="0"/>
                <a:cs typeface="Times" panose="02020603050405020304" pitchFamily="18" charset="0"/>
              </a:rPr>
              <a:pPr defTabSz="457132" eaLnBrk="1" fontAlgn="auto" hangingPunct="1">
                <a:spcBef>
                  <a:spcPts val="0"/>
                </a:spcBef>
                <a:spcAft>
                  <a:spcPts val="0"/>
                </a:spcAft>
              </a:pPr>
              <a:t>34</a:t>
            </a:fld>
            <a:endParaRPr lang="uk-UA" sz="80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204977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3827502-C26F-346B-3DFA-0327B4CF59A1}"/>
              </a:ext>
            </a:extLst>
          </p:cNvPr>
          <p:cNvSpPr>
            <a:spLocks noGrp="1" noChangeArrowheads="1"/>
          </p:cNvSpPr>
          <p:nvPr>
            <p:ph type="ctrTitle"/>
          </p:nvPr>
        </p:nvSpPr>
        <p:spPr>
          <a:xfrm>
            <a:off x="429165" y="1286154"/>
            <a:ext cx="8285671" cy="457140"/>
          </a:xfrm>
        </p:spPr>
        <p:txBody>
          <a:bodyPr/>
          <a:lstStyle/>
          <a:p>
            <a:r>
              <a:rPr altLang="en-US">
                <a:latin typeface="Times" panose="02020603050405020304" pitchFamily="18" charset="0"/>
                <a:cs typeface="Times" panose="02020603050405020304" pitchFamily="18" charset="0"/>
              </a:rPr>
              <a:t>Connect With Your IES Program Officer</a:t>
            </a:r>
          </a:p>
        </p:txBody>
      </p:sp>
      <p:sp>
        <p:nvSpPr>
          <p:cNvPr id="27651" name="Text Placeholder 2">
            <a:extLst>
              <a:ext uri="{FF2B5EF4-FFF2-40B4-BE49-F238E27FC236}">
                <a16:creationId xmlns:a16="http://schemas.microsoft.com/office/drawing/2014/main" id="{9EBCF263-2C36-CACF-F846-2CE8A8F64E41}"/>
              </a:ext>
            </a:extLst>
          </p:cNvPr>
          <p:cNvSpPr>
            <a:spLocks noGrp="1" noChangeArrowheads="1"/>
          </p:cNvSpPr>
          <p:nvPr>
            <p:ph type="body" sz="quarter" idx="14"/>
          </p:nvPr>
        </p:nvSpPr>
        <p:spPr>
          <a:xfrm>
            <a:off x="429165" y="2039722"/>
            <a:ext cx="8285671" cy="3259398"/>
          </a:xfrm>
        </p:spPr>
        <p:txBody>
          <a:bodyPr/>
          <a:lstStyle/>
          <a:p>
            <a:pPr>
              <a:spcAft>
                <a:spcPts val="1125"/>
              </a:spcAft>
              <a:buFontTx/>
              <a:buChar char="•"/>
              <a:defRPr/>
            </a:pPr>
            <a:r>
              <a:rPr lang="en-US" altLang="en-US" dirty="0">
                <a:latin typeface="Times"/>
                <a:cs typeface="Times"/>
              </a:rPr>
              <a:t>The best time to build a relationship with a program officer is </a:t>
            </a:r>
            <a:r>
              <a:rPr lang="en-US" altLang="en-US" b="1" i="1" dirty="0">
                <a:latin typeface="Times"/>
                <a:cs typeface="Times"/>
              </a:rPr>
              <a:t>early</a:t>
            </a:r>
            <a:r>
              <a:rPr lang="en-US" altLang="en-US" dirty="0">
                <a:latin typeface="Times"/>
                <a:cs typeface="Times"/>
              </a:rPr>
              <a:t> in the process </a:t>
            </a:r>
          </a:p>
          <a:p>
            <a:pPr>
              <a:spcAft>
                <a:spcPts val="1125"/>
              </a:spcAft>
              <a:buFontTx/>
              <a:buChar char="•"/>
              <a:defRPr/>
            </a:pPr>
            <a:r>
              <a:rPr lang="en-US" altLang="en-US">
                <a:latin typeface="Times" panose="02020603050405020304" pitchFamily="18" charset="0"/>
                <a:cs typeface="Times" panose="02020603050405020304" pitchFamily="18" charset="0"/>
              </a:rPr>
              <a:t>IES POs can help you identify relevant funding opportunities, refine your ideas, dispel myths, review drafts, and discuss feedback received from reviewers</a:t>
            </a:r>
          </a:p>
          <a:p>
            <a:pPr marL="239316"/>
            <a:r>
              <a:rPr lang="en-US" altLang="en-US"/>
              <a:t>Discuss your research idea with a program officer</a:t>
            </a:r>
            <a:endParaRPr lang="en-US" altLang="en-US" dirty="0"/>
          </a:p>
          <a:p>
            <a:pPr marL="725091" lvl="1" indent="-340995"/>
            <a:r>
              <a:rPr lang="en-US" altLang="en-US" sz="1800"/>
              <a:t>Email a short synopsis or a questions</a:t>
            </a:r>
            <a:endParaRPr lang="en-US" altLang="en-US" sz="1800" dirty="0"/>
          </a:p>
          <a:p>
            <a:pPr marL="725091" lvl="1" indent="-340995"/>
            <a:r>
              <a:rPr lang="en-US" altLang="en-US" sz="1800"/>
              <a:t>The PO may redirect you to someone more familiar with your interests</a:t>
            </a:r>
            <a:endParaRPr lang="en-US" altLang="en-US" sz="1800" dirty="0"/>
          </a:p>
          <a:p>
            <a:pPr marL="725091" lvl="1" indent="-340995">
              <a:spcAft>
                <a:spcPts val="1125"/>
              </a:spcAft>
            </a:pPr>
            <a:r>
              <a:rPr lang="en-US" altLang="en-US" sz="1800"/>
              <a:t>Work with the PO(s) to schedule a time for a call</a:t>
            </a:r>
            <a:endParaRPr lang="en-US" altLang="en-US" sz="1800" dirty="0"/>
          </a:p>
          <a:p>
            <a:pPr>
              <a:spcAft>
                <a:spcPts val="1125"/>
              </a:spcAft>
              <a:buFontTx/>
              <a:buChar char="•"/>
              <a:defRPr/>
            </a:pPr>
            <a:endParaRPr lang="en-US" altLang="en-US">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9C0DF6B7-36B0-3563-A557-F247E4EBA8FE}"/>
              </a:ext>
            </a:extLst>
          </p:cNvPr>
          <p:cNvSpPr>
            <a:spLocks noGrp="1"/>
          </p:cNvSpPr>
          <p:nvPr>
            <p:ph type="sldNum" sz="quarter" idx="15"/>
          </p:nvPr>
        </p:nvSpPr>
        <p:spPr/>
        <p:txBody>
          <a:bodyPr/>
          <a:lstStyle/>
          <a:p>
            <a:pPr>
              <a:defRPr/>
            </a:pPr>
            <a:fld id="{32F1083B-1212-4271-8807-0AFA5DADE3D7}" type="slidenum">
              <a:rPr lang="uk-UA"/>
              <a:pPr>
                <a:defRPr/>
              </a:pPr>
              <a:t>35</a:t>
            </a:fld>
            <a:endParaRPr lang="uk-UA"/>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9470D14-C3D0-57B4-FB4B-388B9BC6A9FB}"/>
              </a:ext>
            </a:extLst>
          </p:cNvPr>
          <p:cNvSpPr>
            <a:spLocks noGrp="1" noChangeArrowheads="1"/>
          </p:cNvSpPr>
          <p:nvPr>
            <p:ph type="ctrTitle"/>
          </p:nvPr>
        </p:nvSpPr>
        <p:spPr>
          <a:xfrm>
            <a:off x="429165" y="1286154"/>
            <a:ext cx="5342829" cy="457140"/>
          </a:xfrm>
        </p:spPr>
        <p:txBody>
          <a:bodyPr>
            <a:normAutofit/>
          </a:bodyPr>
          <a:lstStyle/>
          <a:p>
            <a:pPr eaLnBrk="1" hangingPunct="1">
              <a:defRPr/>
            </a:pPr>
            <a:r>
              <a:rPr altLang="en-US">
                <a:latin typeface="Times" panose="02020603050405020304" pitchFamily="18" charset="0"/>
                <a:cs typeface="Times" panose="02020603050405020304" pitchFamily="18" charset="0"/>
              </a:rPr>
              <a:t>How to Identify Funding Opportunities</a:t>
            </a:r>
          </a:p>
        </p:txBody>
      </p:sp>
      <p:sp>
        <p:nvSpPr>
          <p:cNvPr id="37892" name="Content Placeholder 2">
            <a:extLst>
              <a:ext uri="{FF2B5EF4-FFF2-40B4-BE49-F238E27FC236}">
                <a16:creationId xmlns:a16="http://schemas.microsoft.com/office/drawing/2014/main" id="{D22D770F-FE4F-63FF-7E04-2CB0FF9C8797}"/>
              </a:ext>
            </a:extLst>
          </p:cNvPr>
          <p:cNvSpPr>
            <a:spLocks noGrp="1" noChangeArrowheads="1"/>
          </p:cNvSpPr>
          <p:nvPr>
            <p:ph type="body" sz="quarter" idx="15"/>
          </p:nvPr>
        </p:nvSpPr>
        <p:spPr>
          <a:xfrm>
            <a:off x="429164" y="1965271"/>
            <a:ext cx="4746633" cy="3320862"/>
          </a:xfrm>
        </p:spPr>
        <p:txBody>
          <a:bodyPr/>
          <a:lstStyle/>
          <a:p>
            <a:pPr marL="179189" eaLnBrk="1" hangingPunct="1">
              <a:spcAft>
                <a:spcPts val="844"/>
              </a:spcAft>
              <a:buFontTx/>
              <a:buChar char="•"/>
            </a:pPr>
            <a:r>
              <a:rPr altLang="en-US" sz="1650">
                <a:latin typeface="Times" panose="02020603050405020304" pitchFamily="18" charset="0"/>
                <a:cs typeface="Times" panose="02020603050405020304" pitchFamily="18" charset="0"/>
              </a:rPr>
              <a:t>Sign up for the IES Newsflash </a:t>
            </a:r>
            <a:r>
              <a:rPr lang="en-US" altLang="en-US" sz="1650">
                <a:latin typeface="Times" panose="02020603050405020304" pitchFamily="18" charset="0"/>
                <a:cs typeface="Times" panose="02020603050405020304" pitchFamily="18" charset="0"/>
              </a:rPr>
              <a:t>(</a:t>
            </a:r>
            <a:r>
              <a:rPr lang="en-US" altLang="en-US" sz="1650">
                <a:latin typeface="Times" panose="02020603050405020304" pitchFamily="18" charset="0"/>
                <a:cs typeface="Times" panose="02020603050405020304" pitchFamily="18" charset="0"/>
                <a:hlinkClick r:id="rId3"/>
              </a:rPr>
              <a:t>https://ies.ed.gov/newsflash/#ies</a:t>
            </a:r>
            <a:r>
              <a:rPr lang="en-US" altLang="en-US" sz="1650">
                <a:latin typeface="Times" panose="02020603050405020304" pitchFamily="18" charset="0"/>
                <a:cs typeface="Times" panose="02020603050405020304" pitchFamily="18" charset="0"/>
              </a:rPr>
              <a:t>)</a:t>
            </a:r>
            <a:endParaRPr altLang="en-US" sz="1650">
              <a:latin typeface="Times" panose="02020603050405020304" pitchFamily="18" charset="0"/>
              <a:cs typeface="Times" panose="02020603050405020304" pitchFamily="18" charset="0"/>
            </a:endParaRPr>
          </a:p>
          <a:p>
            <a:pPr marL="179189" eaLnBrk="1" hangingPunct="1">
              <a:spcAft>
                <a:spcPts val="844"/>
              </a:spcAft>
              <a:buFontTx/>
              <a:buChar char="•"/>
            </a:pPr>
            <a:r>
              <a:rPr lang="en-US" altLang="en-US" sz="1650">
                <a:latin typeface="Times" panose="02020603050405020304" pitchFamily="18" charset="0"/>
                <a:cs typeface="Times" panose="02020603050405020304" pitchFamily="18" charset="0"/>
              </a:rPr>
              <a:t>Check for funding opportunities announcements</a:t>
            </a:r>
            <a:r>
              <a:rPr altLang="en-US" sz="1650">
                <a:latin typeface="Times" panose="02020603050405020304" pitchFamily="18" charset="0"/>
                <a:cs typeface="Times" panose="02020603050405020304" pitchFamily="18" charset="0"/>
              </a:rPr>
              <a:t> in</a:t>
            </a:r>
            <a:r>
              <a:rPr lang="en-US" altLang="en-US" sz="1650">
                <a:latin typeface="Times" panose="02020603050405020304" pitchFamily="18" charset="0"/>
                <a:cs typeface="Times" panose="02020603050405020304" pitchFamily="18" charset="0"/>
              </a:rPr>
              <a:t> t</a:t>
            </a:r>
            <a:r>
              <a:rPr altLang="en-US" sz="1650">
                <a:latin typeface="Times" panose="02020603050405020304" pitchFamily="18" charset="0"/>
                <a:cs typeface="Times" panose="02020603050405020304" pitchFamily="18" charset="0"/>
              </a:rPr>
              <a:t>he Federal Register</a:t>
            </a:r>
            <a:r>
              <a:rPr lang="en-US" altLang="en-US" sz="1650">
                <a:latin typeface="Times" panose="02020603050405020304" pitchFamily="18" charset="0"/>
                <a:cs typeface="Times" panose="02020603050405020304" pitchFamily="18" charset="0"/>
              </a:rPr>
              <a:t> (</a:t>
            </a:r>
            <a:r>
              <a:rPr lang="en-US" altLang="en-US" sz="1650">
                <a:latin typeface="Times" panose="02020603050405020304" pitchFamily="18" charset="0"/>
                <a:cs typeface="Times" panose="02020603050405020304" pitchFamily="18" charset="0"/>
                <a:hlinkClick r:id="rId4"/>
              </a:rPr>
              <a:t>https://www.federalregister.gov/</a:t>
            </a:r>
            <a:r>
              <a:rPr lang="en-US" altLang="en-US" sz="1650">
                <a:latin typeface="Times" panose="02020603050405020304" pitchFamily="18" charset="0"/>
                <a:cs typeface="Times" panose="02020603050405020304" pitchFamily="18" charset="0"/>
              </a:rPr>
              <a:t>) </a:t>
            </a:r>
            <a:endParaRPr altLang="en-US" sz="1650">
              <a:latin typeface="Times" panose="02020603050405020304" pitchFamily="18" charset="0"/>
              <a:cs typeface="Times" panose="02020603050405020304" pitchFamily="18" charset="0"/>
            </a:endParaRPr>
          </a:p>
          <a:p>
            <a:pPr marL="179189" eaLnBrk="1" hangingPunct="1">
              <a:spcAft>
                <a:spcPts val="844"/>
              </a:spcAft>
              <a:buFontTx/>
              <a:buChar char="•"/>
            </a:pPr>
            <a:r>
              <a:rPr altLang="en-US" sz="1650">
                <a:latin typeface="Times" panose="02020603050405020304" pitchFamily="18" charset="0"/>
                <a:cs typeface="Times" panose="02020603050405020304" pitchFamily="18" charset="0"/>
              </a:rPr>
              <a:t>Find the funding opportunities page of the IES website </a:t>
            </a:r>
            <a:r>
              <a:rPr lang="en-US" altLang="en-US" sz="1650">
                <a:latin typeface="Times" panose="02020603050405020304" pitchFamily="18" charset="0"/>
                <a:cs typeface="Times" panose="02020603050405020304" pitchFamily="18" charset="0"/>
              </a:rPr>
              <a:t>(</a:t>
            </a:r>
            <a:r>
              <a:rPr lang="en-US" altLang="en-US" sz="1650">
                <a:solidFill>
                  <a:srgbClr val="0000FF"/>
                </a:solidFill>
                <a:latin typeface="Times" panose="02020603050405020304" pitchFamily="18" charset="0"/>
                <a:cs typeface="Times" panose="02020603050405020304" pitchFamily="18" charset="0"/>
                <a:hlinkClick r:id="rId5"/>
              </a:rPr>
              <a:t>https://ies.ed.gov/funding</a:t>
            </a:r>
            <a:r>
              <a:rPr lang="en-US" altLang="en-US" sz="1650">
                <a:latin typeface="Times" panose="02020603050405020304" pitchFamily="18" charset="0"/>
                <a:cs typeface="Times" panose="02020603050405020304" pitchFamily="18" charset="0"/>
              </a:rPr>
              <a:t>)</a:t>
            </a:r>
            <a:endParaRPr altLang="en-US" sz="1650">
              <a:latin typeface="Times" panose="02020603050405020304" pitchFamily="18" charset="0"/>
              <a:cs typeface="Times" panose="02020603050405020304" pitchFamily="18" charset="0"/>
            </a:endParaRPr>
          </a:p>
          <a:p>
            <a:pPr marL="179189" eaLnBrk="1" hangingPunct="1">
              <a:spcAft>
                <a:spcPts val="844"/>
              </a:spcAft>
              <a:buFontTx/>
              <a:buChar char="•"/>
            </a:pPr>
            <a:r>
              <a:rPr altLang="en-US" sz="1650">
                <a:latin typeface="Times" panose="02020603050405020304" pitchFamily="18" charset="0"/>
                <a:cs typeface="Times" panose="02020603050405020304" pitchFamily="18" charset="0"/>
              </a:rPr>
              <a:t>Review current Requests for Applications (RFAs)</a:t>
            </a:r>
            <a:r>
              <a:rPr lang="en-US" altLang="en-US" sz="1650">
                <a:latin typeface="Times" panose="02020603050405020304" pitchFamily="18" charset="0"/>
                <a:cs typeface="Times" panose="02020603050405020304" pitchFamily="18" charset="0"/>
              </a:rPr>
              <a:t> and the Application Submission Guide</a:t>
            </a:r>
            <a:endParaRPr altLang="en-US" sz="1650">
              <a:latin typeface="Times" panose="02020603050405020304" pitchFamily="18" charset="0"/>
              <a:cs typeface="Times" panose="02020603050405020304" pitchFamily="18" charset="0"/>
            </a:endParaRPr>
          </a:p>
          <a:p>
            <a:pPr marL="179189" eaLnBrk="1" hangingPunct="1">
              <a:spcAft>
                <a:spcPts val="844"/>
              </a:spcAft>
              <a:buFontTx/>
              <a:buChar char="•"/>
            </a:pPr>
            <a:r>
              <a:rPr altLang="en-US" sz="1650">
                <a:latin typeface="Times" panose="02020603050405020304" pitchFamily="18" charset="0"/>
                <a:cs typeface="Times" panose="02020603050405020304" pitchFamily="18" charset="0"/>
              </a:rPr>
              <a:t>Contact relevant Program Officer(s)</a:t>
            </a:r>
          </a:p>
        </p:txBody>
      </p:sp>
      <p:sp>
        <p:nvSpPr>
          <p:cNvPr id="37893" name="Slide Number Placeholder 3">
            <a:extLst>
              <a:ext uri="{FF2B5EF4-FFF2-40B4-BE49-F238E27FC236}">
                <a16:creationId xmlns:a16="http://schemas.microsoft.com/office/drawing/2014/main" id="{F0E456FD-F61C-C286-87D9-A2607C49F792}"/>
              </a:ext>
            </a:extLst>
          </p:cNvPr>
          <p:cNvSpPr txBox="1">
            <a:spLocks noChangeArrowheads="1"/>
          </p:cNvSpPr>
          <p:nvPr/>
        </p:nvSpPr>
        <p:spPr bwMode="auto">
          <a:xfrm>
            <a:off x="5771994" y="5020659"/>
            <a:ext cx="1199398" cy="20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800">
                <a:solidFill>
                  <a:schemeClr val="tx1"/>
                </a:solidFill>
                <a:latin typeface="Arial" panose="020B0604020202020204" pitchFamily="34" charset="0"/>
              </a:defRPr>
            </a:lvl1pPr>
            <a:lvl2pPr marL="566738" indent="-228600">
              <a:defRPr sz="4800">
                <a:solidFill>
                  <a:schemeClr val="tx1"/>
                </a:solidFill>
                <a:latin typeface="Arial" panose="020B0604020202020204" pitchFamily="34" charset="0"/>
              </a:defRPr>
            </a:lvl2pPr>
            <a:lvl3pPr indent="-228600">
              <a:defRPr sz="4800">
                <a:solidFill>
                  <a:schemeClr val="tx1"/>
                </a:solidFill>
                <a:latin typeface="Arial" panose="020B0604020202020204" pitchFamily="34" charset="0"/>
              </a:defRPr>
            </a:lvl3pPr>
            <a:lvl4pPr marL="1600200" indent="-228600">
              <a:defRPr sz="4800">
                <a:solidFill>
                  <a:schemeClr val="tx1"/>
                </a:solidFill>
                <a:latin typeface="Arial" panose="020B0604020202020204" pitchFamily="34" charset="0"/>
              </a:defRPr>
            </a:lvl4pPr>
            <a:lvl5pPr marL="2057400" indent="-228600">
              <a:defRPr sz="4800">
                <a:solidFill>
                  <a:schemeClr val="tx1"/>
                </a:solidFill>
                <a:latin typeface="Arial" panose="020B0604020202020204" pitchFamily="34" charset="0"/>
              </a:defRPr>
            </a:lvl5pPr>
            <a:lvl6pPr marL="2514600" indent="-228600" defTabSz="1219200" eaLnBrk="0" fontAlgn="base" hangingPunct="0">
              <a:spcBef>
                <a:spcPct val="0"/>
              </a:spcBef>
              <a:spcAft>
                <a:spcPct val="0"/>
              </a:spcAft>
              <a:defRPr sz="4800">
                <a:solidFill>
                  <a:schemeClr val="tx1"/>
                </a:solidFill>
                <a:latin typeface="Arial" panose="020B0604020202020204" pitchFamily="34" charset="0"/>
              </a:defRPr>
            </a:lvl6pPr>
            <a:lvl7pPr marL="2971800" indent="-228600" defTabSz="1219200" eaLnBrk="0" fontAlgn="base" hangingPunct="0">
              <a:spcBef>
                <a:spcPct val="0"/>
              </a:spcBef>
              <a:spcAft>
                <a:spcPct val="0"/>
              </a:spcAft>
              <a:defRPr sz="4800">
                <a:solidFill>
                  <a:schemeClr val="tx1"/>
                </a:solidFill>
                <a:latin typeface="Arial" panose="020B0604020202020204" pitchFamily="34" charset="0"/>
              </a:defRPr>
            </a:lvl7pPr>
            <a:lvl8pPr marL="3429000" indent="-228600" defTabSz="1219200" eaLnBrk="0" fontAlgn="base" hangingPunct="0">
              <a:spcBef>
                <a:spcPct val="0"/>
              </a:spcBef>
              <a:spcAft>
                <a:spcPct val="0"/>
              </a:spcAft>
              <a:defRPr sz="4800">
                <a:solidFill>
                  <a:schemeClr val="tx1"/>
                </a:solidFill>
                <a:latin typeface="Arial" panose="020B0604020202020204" pitchFamily="34" charset="0"/>
              </a:defRPr>
            </a:lvl8pPr>
            <a:lvl9pPr marL="3886200" indent="-228600" defTabSz="1219200" eaLnBrk="0" fontAlgn="base" hangingPunct="0">
              <a:spcBef>
                <a:spcPct val="0"/>
              </a:spcBef>
              <a:spcAft>
                <a:spcPct val="0"/>
              </a:spcAft>
              <a:defRPr sz="4800">
                <a:solidFill>
                  <a:schemeClr val="tx1"/>
                </a:solidFill>
                <a:latin typeface="Arial" panose="020B0604020202020204" pitchFamily="34" charset="0"/>
              </a:defRPr>
            </a:lvl9pPr>
          </a:lstStyle>
          <a:p>
            <a:pPr algn="r" fontAlgn="base">
              <a:spcBef>
                <a:spcPct val="0"/>
              </a:spcBef>
              <a:spcAft>
                <a:spcPct val="0"/>
              </a:spcAft>
            </a:pPr>
            <a:fld id="{C689E68F-C5F2-4B92-88C1-B5588AB8AC49}" type="slidenum">
              <a:rPr lang="en-US" altLang="en-US" sz="563" dirty="0">
                <a:solidFill>
                  <a:srgbClr val="1A3B73"/>
                </a:solidFill>
                <a:latin typeface="Segoe UI" panose="020B0502040204020203" pitchFamily="34" charset="0"/>
                <a:cs typeface="Segoe UI" panose="020B0502040204020203" pitchFamily="34" charset="0"/>
              </a:rPr>
              <a:pPr algn="r" fontAlgn="base">
                <a:spcBef>
                  <a:spcPct val="0"/>
                </a:spcBef>
                <a:spcAft>
                  <a:spcPct val="0"/>
                </a:spcAft>
              </a:pPr>
              <a:t>36</a:t>
            </a:fld>
            <a:endParaRPr lang="en-US" altLang="en-US" sz="563">
              <a:solidFill>
                <a:srgbClr val="1A3B73"/>
              </a:solidFill>
              <a:latin typeface="Segoe UI" panose="020B0502040204020203" pitchFamily="34" charset="0"/>
              <a:cs typeface="Segoe UI" panose="020B0502040204020203" pitchFamily="34" charset="0"/>
            </a:endParaRPr>
          </a:p>
        </p:txBody>
      </p:sp>
      <p:pic>
        <p:nvPicPr>
          <p:cNvPr id="37894" name="Picture 6" descr="QR code for the IES funding opportunities page">
            <a:extLst>
              <a:ext uri="{FF2B5EF4-FFF2-40B4-BE49-F238E27FC236}">
                <a16:creationId xmlns:a16="http://schemas.microsoft.com/office/drawing/2014/main" id="{169E93BD-113C-6879-4822-DBD8BB5DE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511" y="1702020"/>
            <a:ext cx="3654243" cy="365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060CA6DF-B228-9098-4DE5-CA2011A30D9E}"/>
              </a:ext>
            </a:extLst>
          </p:cNvPr>
          <p:cNvSpPr txBox="1">
            <a:spLocks/>
          </p:cNvSpPr>
          <p:nvPr/>
        </p:nvSpPr>
        <p:spPr>
          <a:xfrm>
            <a:off x="8501742" y="5576608"/>
            <a:ext cx="356546" cy="274999"/>
          </a:xfrm>
          <a:prstGeom prst="rect">
            <a:avLst/>
          </a:prstGeom>
        </p:spPr>
        <p:txBody>
          <a:bodyPr/>
          <a:lstStyle>
            <a:defPPr>
              <a:defRPr lang="en-US"/>
            </a:defPPr>
            <a:lvl1pPr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1pPr>
            <a:lvl2pPr marL="1219200" indent="-762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2438400" indent="-1524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3657600" indent="-2286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4876800" indent="-3048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algn="r" defTabSz="457223" eaLnBrk="1" fontAlgn="auto" hangingPunct="1">
              <a:spcBef>
                <a:spcPts val="0"/>
              </a:spcBef>
              <a:spcAft>
                <a:spcPts val="0"/>
              </a:spcAft>
              <a:defRPr/>
            </a:pPr>
            <a:fld id="{90E04AC8-7CC2-429E-BAD6-AEC049EAE446}" type="slidenum">
              <a:rPr lang="uk-UA" sz="800">
                <a:solidFill>
                  <a:srgbClr val="576F7F"/>
                </a:solidFill>
                <a:latin typeface="Times New Roman" panose="02020603050405020304" pitchFamily="18" charset="0"/>
                <a:cs typeface="Times New Roman" panose="02020603050405020304" pitchFamily="18" charset="0"/>
              </a:rPr>
              <a:pPr algn="r" defTabSz="457223" eaLnBrk="1" fontAlgn="auto" hangingPunct="1">
                <a:spcBef>
                  <a:spcPts val="0"/>
                </a:spcBef>
                <a:spcAft>
                  <a:spcPts val="0"/>
                </a:spcAft>
                <a:defRPr/>
              </a:pPr>
              <a:t>36</a:t>
            </a:fld>
            <a:endParaRPr lang="uk-UA" sz="800">
              <a:solidFill>
                <a:srgbClr val="576F7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744060-99E0-66B1-5F47-E725191EC326}"/>
              </a:ext>
            </a:extLst>
          </p:cNvPr>
          <p:cNvSpPr>
            <a:spLocks noGrp="1"/>
          </p:cNvSpPr>
          <p:nvPr>
            <p:ph type="ctrTitle"/>
          </p:nvPr>
        </p:nvSpPr>
        <p:spPr>
          <a:xfrm>
            <a:off x="816792" y="2219482"/>
            <a:ext cx="7685087" cy="1211740"/>
          </a:xfrm>
        </p:spPr>
        <p:txBody>
          <a:bodyPr>
            <a:normAutofit fontScale="90000"/>
          </a:bodyPr>
          <a:lstStyle/>
          <a:p>
            <a:pPr>
              <a:spcBef>
                <a:spcPts val="0"/>
              </a:spcBef>
              <a:spcAft>
                <a:spcPts val="1125"/>
              </a:spcAft>
            </a:pPr>
            <a:r>
              <a:rPr lang="en-US">
                <a:latin typeface="Times New Roman"/>
                <a:cs typeface="Times New Roman"/>
              </a:rPr>
              <a:t>Thank you!</a:t>
            </a:r>
            <a:br>
              <a:rPr lang="en-US">
                <a:latin typeface="Times New Roman"/>
                <a:cs typeface="Times New Roman"/>
              </a:rPr>
            </a:br>
            <a:br>
              <a:rPr lang="en-US">
                <a:latin typeface="Times New Roman"/>
                <a:cs typeface="Times New Roman"/>
              </a:rPr>
            </a:br>
            <a:r>
              <a:rPr lang="en-US" sz="1800">
                <a:latin typeface="Times New Roman"/>
                <a:cs typeface="Times New Roman"/>
              </a:rPr>
              <a:t>Laura L. Namy, Associate Commissioner</a:t>
            </a:r>
            <a:br>
              <a:rPr lang="en-US" sz="1800">
                <a:latin typeface="Times New Roman"/>
                <a:cs typeface="Times New Roman"/>
              </a:rPr>
            </a:br>
            <a:r>
              <a:rPr lang="en-US" sz="1800">
                <a:latin typeface="Times New Roman"/>
                <a:cs typeface="Times New Roman"/>
              </a:rPr>
              <a:t>Laura.Namy@ed.gov</a:t>
            </a:r>
            <a:br>
              <a:rPr lang="en-US" sz="1800">
                <a:solidFill>
                  <a:srgbClr val="000000"/>
                </a:solidFill>
                <a:latin typeface="Times New Roman"/>
                <a:cs typeface="Times New Roman"/>
              </a:rPr>
            </a:br>
            <a:br>
              <a:rPr lang="en-US">
                <a:latin typeface="Times New Roman"/>
                <a:cs typeface="Times New Roman"/>
              </a:rPr>
            </a:br>
            <a:r>
              <a:rPr lang="en-US" sz="1800">
                <a:latin typeface="Times New Roman"/>
                <a:cs typeface="Times New Roman"/>
              </a:rPr>
              <a:t>Newsflash:</a:t>
            </a:r>
            <a:r>
              <a:rPr lang="en-US" sz="1800">
                <a:solidFill>
                  <a:srgbClr val="657179"/>
                </a:solidFill>
                <a:latin typeface="Times New Roman"/>
                <a:cs typeface="Times New Roman"/>
              </a:rPr>
              <a:t> </a:t>
            </a:r>
            <a:r>
              <a:rPr lang="en-US" sz="1800">
                <a:solidFill>
                  <a:schemeClr val="tx2"/>
                </a:solidFill>
                <a:latin typeface="Times New Roman"/>
                <a:cs typeface="Times New Roman"/>
                <a:hlinkClick r:id="rId2">
                  <a:extLst>
                    <a:ext uri="{A12FA001-AC4F-418D-AE19-62706E023703}">
                      <ahyp:hlinkClr xmlns:ahyp="http://schemas.microsoft.com/office/drawing/2018/hyperlinkcolor" val="tx"/>
                    </a:ext>
                  </a:extLst>
                </a:hlinkClick>
              </a:rPr>
              <a:t>https://ies.ed.gov/newsflash/#ies</a:t>
            </a:r>
            <a:r>
              <a:rPr lang="en-US" sz="1800">
                <a:solidFill>
                  <a:schemeClr val="tx2"/>
                </a:solidFill>
                <a:latin typeface="Times New Roman"/>
                <a:cs typeface="Times New Roman"/>
              </a:rPr>
              <a:t> </a:t>
            </a:r>
            <a:br>
              <a:rPr lang="en-US" sz="1800"/>
            </a:br>
            <a:r>
              <a:rPr lang="en-US" sz="1800">
                <a:latin typeface="Times New Roman"/>
                <a:cs typeface="Times New Roman"/>
              </a:rPr>
              <a:t>Blog:</a:t>
            </a:r>
            <a:r>
              <a:rPr lang="en-US" sz="1800">
                <a:solidFill>
                  <a:srgbClr val="657179"/>
                </a:solidFill>
                <a:latin typeface="Times New Roman"/>
                <a:cs typeface="Times New Roman"/>
              </a:rPr>
              <a:t> </a:t>
            </a:r>
            <a:r>
              <a:rPr lang="en-US" sz="1800">
                <a:solidFill>
                  <a:schemeClr val="tx2"/>
                </a:solidFill>
                <a:latin typeface="Times New Roman"/>
                <a:cs typeface="Times New Roman"/>
                <a:hlinkClick r:id="rId3">
                  <a:extLst>
                    <a:ext uri="{A12FA001-AC4F-418D-AE19-62706E023703}">
                      <ahyp:hlinkClr xmlns:ahyp="http://schemas.microsoft.com/office/drawing/2018/hyperlinkcolor" val="tx"/>
                    </a:ext>
                  </a:extLst>
                </a:hlinkClick>
              </a:rPr>
              <a:t>https://ies.ed.gov/blogs/</a:t>
            </a:r>
            <a:r>
              <a:rPr lang="en-US" sz="1800">
                <a:solidFill>
                  <a:schemeClr val="tx2"/>
                </a:solidFill>
                <a:latin typeface="Times New Roman"/>
                <a:cs typeface="Times New Roman"/>
              </a:rPr>
              <a:t> </a:t>
            </a:r>
            <a:br>
              <a:rPr lang="en-US" sz="1800"/>
            </a:br>
            <a:r>
              <a:rPr lang="en-US" sz="1800">
                <a:latin typeface="Times New Roman"/>
                <a:cs typeface="Times New Roman"/>
              </a:rPr>
              <a:t>X: @IESResearch </a:t>
            </a:r>
            <a:br>
              <a:rPr lang="en-US" sz="1800"/>
            </a:br>
            <a:r>
              <a:rPr lang="en-US" sz="1800">
                <a:latin typeface="Times New Roman"/>
                <a:cs typeface="Times New Roman"/>
              </a:rPr>
              <a:t>Facebook: </a:t>
            </a:r>
            <a:r>
              <a:rPr lang="en-US" sz="1800">
                <a:solidFill>
                  <a:schemeClr val="tx2"/>
                </a:solidFill>
                <a:latin typeface="Times New Roman"/>
                <a:cs typeface="Times New Roman"/>
                <a:hlinkClick r:id="rId4">
                  <a:extLst>
                    <a:ext uri="{A12FA001-AC4F-418D-AE19-62706E023703}">
                      <ahyp:hlinkClr xmlns:ahyp="http://schemas.microsoft.com/office/drawing/2018/hyperlinkcolor" val="tx"/>
                    </a:ext>
                  </a:extLst>
                </a:hlinkClick>
              </a:rPr>
              <a:t>https://www.facebook.com/IESResearch/</a:t>
            </a:r>
            <a:r>
              <a:rPr lang="en-US" sz="1800">
                <a:solidFill>
                  <a:schemeClr val="tx2"/>
                </a:solidFill>
                <a:latin typeface="Times New Roman"/>
                <a:cs typeface="Times New Roman"/>
              </a:rPr>
              <a:t> </a:t>
            </a:r>
            <a:br>
              <a:rPr lang="en-US" sz="1800"/>
            </a:br>
            <a:endParaRPr lang="en-US"/>
          </a:p>
        </p:txBody>
      </p:sp>
      <p:sp>
        <p:nvSpPr>
          <p:cNvPr id="5" name="Slide Number Placeholder 4">
            <a:extLst>
              <a:ext uri="{FF2B5EF4-FFF2-40B4-BE49-F238E27FC236}">
                <a16:creationId xmlns:a16="http://schemas.microsoft.com/office/drawing/2014/main" id="{20DE353E-668B-EC7C-9B55-C1956AB8BC4E}"/>
              </a:ext>
            </a:extLst>
          </p:cNvPr>
          <p:cNvSpPr>
            <a:spLocks noGrp="1"/>
          </p:cNvSpPr>
          <p:nvPr>
            <p:ph type="sldNum" sz="quarter" idx="16"/>
          </p:nvPr>
        </p:nvSpPr>
        <p:spPr/>
        <p:txBody>
          <a:bodyPr/>
          <a:lstStyle/>
          <a:p>
            <a:pPr>
              <a:defRPr/>
            </a:pPr>
            <a:fld id="{FF245DD3-F365-488D-B840-4E7B39126503}" type="slidenum">
              <a:rPr lang="uk-UA"/>
              <a:pPr>
                <a:defRPr/>
              </a:pPr>
              <a:t>37</a:t>
            </a:fld>
            <a:endParaRPr lang="uk-UA"/>
          </a:p>
        </p:txBody>
      </p:sp>
    </p:spTree>
    <p:extLst>
      <p:ext uri="{BB962C8B-B14F-4D97-AF65-F5344CB8AC3E}">
        <p14:creationId xmlns:p14="http://schemas.microsoft.com/office/powerpoint/2010/main" val="2542771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32A9-DA13-32BA-3FD1-234B59B2A5D9}"/>
              </a:ext>
            </a:extLst>
          </p:cNvPr>
          <p:cNvSpPr>
            <a:spLocks noGrp="1"/>
          </p:cNvSpPr>
          <p:nvPr>
            <p:ph type="ctrTitle"/>
          </p:nvPr>
        </p:nvSpPr>
        <p:spPr/>
        <p:txBody>
          <a:bodyPr>
            <a:normAutofit/>
          </a:bodyPr>
          <a:lstStyle/>
          <a:p>
            <a:r>
              <a:rPr lang="en-US">
                <a:solidFill>
                  <a:srgbClr val="657179"/>
                </a:solidFill>
              </a:rPr>
              <a:t>Key Components/Requirements of IES Early Career Programs </a:t>
            </a:r>
          </a:p>
        </p:txBody>
      </p:sp>
      <p:sp>
        <p:nvSpPr>
          <p:cNvPr id="4" name="Text Placeholder 3">
            <a:extLst>
              <a:ext uri="{FF2B5EF4-FFF2-40B4-BE49-F238E27FC236}">
                <a16:creationId xmlns:a16="http://schemas.microsoft.com/office/drawing/2014/main" id="{1AAA7DB5-E2D4-F403-8828-4A9FF804FF36}"/>
              </a:ext>
            </a:extLst>
          </p:cNvPr>
          <p:cNvSpPr>
            <a:spLocks noGrp="1"/>
          </p:cNvSpPr>
          <p:nvPr>
            <p:ph type="body" sz="quarter" idx="14"/>
          </p:nvPr>
        </p:nvSpPr>
        <p:spPr>
          <a:xfrm>
            <a:off x="429703" y="1786147"/>
            <a:ext cx="8428027" cy="3747859"/>
          </a:xfrm>
        </p:spPr>
        <p:txBody>
          <a:bodyPr>
            <a:normAutofit lnSpcReduction="10000"/>
          </a:bodyPr>
          <a:lstStyle/>
          <a:p>
            <a:pPr>
              <a:lnSpc>
                <a:spcPct val="110000"/>
              </a:lnSpc>
              <a:spcBef>
                <a:spcPts val="0"/>
              </a:spcBef>
            </a:pPr>
            <a:r>
              <a:rPr lang="en-US" sz="1425">
                <a:solidFill>
                  <a:srgbClr val="657179"/>
                </a:solidFill>
              </a:rPr>
              <a:t>Principal Investigator (PI)</a:t>
            </a:r>
          </a:p>
          <a:p>
            <a:pPr lvl="1">
              <a:lnSpc>
                <a:spcPct val="110000"/>
              </a:lnSpc>
              <a:spcBef>
                <a:spcPts val="0"/>
              </a:spcBef>
            </a:pPr>
            <a:r>
              <a:rPr lang="en-US" sz="1350">
                <a:solidFill>
                  <a:srgbClr val="657179"/>
                </a:solidFill>
              </a:rPr>
              <a:t>Must be within 5 years of finishing doctoral degree or postdoc at the time of applying</a:t>
            </a:r>
          </a:p>
          <a:p>
            <a:pPr lvl="1">
              <a:lnSpc>
                <a:spcPct val="110000"/>
              </a:lnSpc>
              <a:spcBef>
                <a:spcPts val="0"/>
              </a:spcBef>
            </a:pPr>
            <a:r>
              <a:rPr lang="en-US" sz="1350">
                <a:solidFill>
                  <a:srgbClr val="657179"/>
                </a:solidFill>
              </a:rPr>
              <a:t>Must have an eligible position at an eligible institution (differs by program)</a:t>
            </a:r>
          </a:p>
          <a:p>
            <a:pPr lvl="1">
              <a:lnSpc>
                <a:spcPct val="110000"/>
              </a:lnSpc>
              <a:spcBef>
                <a:spcPts val="0"/>
              </a:spcBef>
            </a:pPr>
            <a:r>
              <a:rPr lang="en-US" sz="1350">
                <a:solidFill>
                  <a:srgbClr val="657179"/>
                </a:solidFill>
              </a:rPr>
              <a:t>Must be a citizen or permanent resident of the U.S. </a:t>
            </a:r>
          </a:p>
          <a:p>
            <a:pPr lvl="1">
              <a:lnSpc>
                <a:spcPct val="110000"/>
              </a:lnSpc>
              <a:spcBef>
                <a:spcPts val="0"/>
              </a:spcBef>
            </a:pPr>
            <a:r>
              <a:rPr lang="en-US" sz="1350">
                <a:solidFill>
                  <a:srgbClr val="657179"/>
                </a:solidFill>
              </a:rPr>
              <a:t>Has not been a PI or Co-PI on an IES grant</a:t>
            </a:r>
          </a:p>
          <a:p>
            <a:pPr>
              <a:lnSpc>
                <a:spcPct val="110000"/>
              </a:lnSpc>
              <a:spcBef>
                <a:spcPts val="0"/>
              </a:spcBef>
            </a:pPr>
            <a:r>
              <a:rPr lang="en-US" sz="1425">
                <a:solidFill>
                  <a:srgbClr val="657179"/>
                </a:solidFill>
              </a:rPr>
              <a:t>Mentors</a:t>
            </a:r>
          </a:p>
          <a:p>
            <a:pPr lvl="1">
              <a:lnSpc>
                <a:spcPct val="110000"/>
              </a:lnSpc>
              <a:spcBef>
                <a:spcPts val="0"/>
              </a:spcBef>
            </a:pPr>
            <a:r>
              <a:rPr lang="en-US" sz="1350">
                <a:solidFill>
                  <a:srgbClr val="657179"/>
                </a:solidFill>
              </a:rPr>
              <a:t>At least one must be from home institution </a:t>
            </a:r>
          </a:p>
          <a:p>
            <a:pPr lvl="1">
              <a:lnSpc>
                <a:spcPct val="110000"/>
              </a:lnSpc>
              <a:spcBef>
                <a:spcPts val="0"/>
              </a:spcBef>
            </a:pPr>
            <a:r>
              <a:rPr lang="en-US" sz="1350">
                <a:solidFill>
                  <a:srgbClr val="657179"/>
                </a:solidFill>
              </a:rPr>
              <a:t>Must not have been the PI’s dissertation advisor or postdoc supervisor</a:t>
            </a:r>
          </a:p>
          <a:p>
            <a:pPr lvl="1">
              <a:lnSpc>
                <a:spcPct val="110000"/>
              </a:lnSpc>
              <a:spcBef>
                <a:spcPts val="0"/>
              </a:spcBef>
            </a:pPr>
            <a:r>
              <a:rPr lang="en-US" sz="1350">
                <a:solidFill>
                  <a:srgbClr val="657179"/>
                </a:solidFill>
              </a:rPr>
              <a:t>Can be from academic or nonacademic institutions </a:t>
            </a:r>
          </a:p>
          <a:p>
            <a:pPr>
              <a:lnSpc>
                <a:spcPct val="110000"/>
              </a:lnSpc>
              <a:spcBef>
                <a:spcPts val="0"/>
              </a:spcBef>
            </a:pPr>
            <a:r>
              <a:rPr lang="en-US" sz="1425">
                <a:solidFill>
                  <a:srgbClr val="657179"/>
                </a:solidFill>
              </a:rPr>
              <a:t>Research</a:t>
            </a:r>
            <a:r>
              <a:rPr lang="en-US">
                <a:solidFill>
                  <a:srgbClr val="657179"/>
                </a:solidFill>
              </a:rPr>
              <a:t> </a:t>
            </a:r>
          </a:p>
          <a:p>
            <a:pPr lvl="1">
              <a:lnSpc>
                <a:spcPct val="110000"/>
              </a:lnSpc>
              <a:spcBef>
                <a:spcPts val="0"/>
              </a:spcBef>
            </a:pPr>
            <a:r>
              <a:rPr lang="en-US" sz="1350">
                <a:solidFill>
                  <a:srgbClr val="657179"/>
                </a:solidFill>
              </a:rPr>
              <a:t>Aligned with 1-2 research topics and 1 project type </a:t>
            </a:r>
          </a:p>
          <a:p>
            <a:pPr lvl="1">
              <a:lnSpc>
                <a:spcPct val="110000"/>
              </a:lnSpc>
              <a:spcBef>
                <a:spcPts val="0"/>
              </a:spcBef>
            </a:pPr>
            <a:r>
              <a:rPr lang="en-US" sz="1350">
                <a:solidFill>
                  <a:srgbClr val="657179"/>
                </a:solidFill>
              </a:rPr>
              <a:t>Includes a balance of activities/methods PI has experience with and those that are new and part of the career development plan</a:t>
            </a:r>
          </a:p>
          <a:p>
            <a:pPr>
              <a:lnSpc>
                <a:spcPct val="110000"/>
              </a:lnSpc>
              <a:spcBef>
                <a:spcPts val="0"/>
              </a:spcBef>
            </a:pPr>
            <a:r>
              <a:rPr lang="en-US" sz="1425">
                <a:solidFill>
                  <a:srgbClr val="657179"/>
                </a:solidFill>
              </a:rPr>
              <a:t>Career Development</a:t>
            </a:r>
          </a:p>
          <a:p>
            <a:pPr lvl="1">
              <a:lnSpc>
                <a:spcPct val="110000"/>
              </a:lnSpc>
              <a:spcBef>
                <a:spcPts val="0"/>
              </a:spcBef>
            </a:pPr>
            <a:r>
              <a:rPr lang="en-US" sz="1350">
                <a:solidFill>
                  <a:srgbClr val="657179"/>
                </a:solidFill>
              </a:rPr>
              <a:t>Centered around 3-4 goals that are aligned with the research and address gaps in the PI’s knowledge and training/areas the PI wants to grow</a:t>
            </a:r>
          </a:p>
          <a:p>
            <a:pPr lvl="1">
              <a:lnSpc>
                <a:spcPct val="110000"/>
              </a:lnSpc>
              <a:spcBef>
                <a:spcPts val="0"/>
              </a:spcBef>
            </a:pPr>
            <a:r>
              <a:rPr lang="en-US" sz="1350">
                <a:solidFill>
                  <a:srgbClr val="657179"/>
                </a:solidFill>
              </a:rPr>
              <a:t>Includes mentoring and other training activities </a:t>
            </a:r>
          </a:p>
          <a:p>
            <a:pPr marL="0" indent="0">
              <a:buNone/>
            </a:pPr>
            <a:endParaRPr lang="en-US">
              <a:solidFill>
                <a:srgbClr val="657179"/>
              </a:solidFill>
            </a:endParaRPr>
          </a:p>
        </p:txBody>
      </p:sp>
      <p:sp>
        <p:nvSpPr>
          <p:cNvPr id="3" name="Slide Number Placeholder 2">
            <a:extLst>
              <a:ext uri="{FF2B5EF4-FFF2-40B4-BE49-F238E27FC236}">
                <a16:creationId xmlns:a16="http://schemas.microsoft.com/office/drawing/2014/main" id="{A9CBBE9E-4DE9-2466-0D32-36D86256988A}"/>
              </a:ext>
            </a:extLst>
          </p:cNvPr>
          <p:cNvSpPr txBox="1">
            <a:spLocks/>
          </p:cNvSpPr>
          <p:nvPr/>
        </p:nvSpPr>
        <p:spPr>
          <a:xfrm>
            <a:off x="8501780" y="5576868"/>
            <a:ext cx="356508" cy="274601"/>
          </a:xfrm>
          <a:prstGeom prst="rect">
            <a:avLst/>
          </a:prstGeom>
        </p:spPr>
        <p:txBody>
          <a:bodyPr vert="horz" lIns="34286" tIns="17143" rIns="34286" bIns="17143" rtlCol="0" anchor="ctr"/>
          <a:lstStyle>
            <a:defPPr>
              <a:defRPr lang="en-US"/>
            </a:defPPr>
            <a:lvl1pPr algn="r" defTabSz="1219200" rtl="0" eaLnBrk="0" fontAlgn="base" hangingPunct="0">
              <a:spcBef>
                <a:spcPct val="0"/>
              </a:spcBef>
              <a:spcAft>
                <a:spcPct val="0"/>
              </a:spcAft>
              <a:defRPr lang="en-US" sz="2132" b="0" i="0" kern="1200">
                <a:solidFill>
                  <a:srgbClr val="576F7F"/>
                </a:solidFill>
                <a:latin typeface="Georgia" panose="02040502050405020303" pitchFamily="18" charset="0"/>
                <a:ea typeface="+mn-ea"/>
                <a:cs typeface="Times New Roman" panose="02020603050405020304" pitchFamily="18" charset="0"/>
              </a:defRPr>
            </a:lvl1pPr>
            <a:lvl2pPr marL="1219200" indent="-762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2pPr>
            <a:lvl3pPr marL="2438400" indent="-1524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3pPr>
            <a:lvl4pPr marL="3657600" indent="-2286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4pPr>
            <a:lvl5pPr marL="4876800" indent="-3048000" algn="l" defTabSz="1219200" rtl="0" eaLnBrk="0" fontAlgn="base" hangingPunct="0">
              <a:spcBef>
                <a:spcPct val="0"/>
              </a:spcBef>
              <a:spcAft>
                <a:spcPct val="0"/>
              </a:spcAft>
              <a:defRPr sz="4800" kern="1200">
                <a:solidFill>
                  <a:schemeClr val="tx1"/>
                </a:solidFill>
                <a:latin typeface="Arial" panose="020B0604020202020204" pitchFamily="34" charset="0"/>
                <a:ea typeface="+mn-ea"/>
                <a:cs typeface="+mn-cs"/>
              </a:defRPr>
            </a:lvl5pPr>
            <a:lvl6pPr marL="2286000" algn="l" defTabSz="914400" rtl="0" eaLnBrk="1" latinLnBrk="0" hangingPunct="1">
              <a:defRPr sz="4800" kern="1200">
                <a:solidFill>
                  <a:schemeClr val="tx1"/>
                </a:solidFill>
                <a:latin typeface="Arial" panose="020B0604020202020204" pitchFamily="34" charset="0"/>
                <a:ea typeface="+mn-ea"/>
                <a:cs typeface="+mn-cs"/>
              </a:defRPr>
            </a:lvl6pPr>
            <a:lvl7pPr marL="2743200" algn="l" defTabSz="914400" rtl="0" eaLnBrk="1" latinLnBrk="0" hangingPunct="1">
              <a:defRPr sz="4800" kern="1200">
                <a:solidFill>
                  <a:schemeClr val="tx1"/>
                </a:solidFill>
                <a:latin typeface="Arial" panose="020B0604020202020204" pitchFamily="34" charset="0"/>
                <a:ea typeface="+mn-ea"/>
                <a:cs typeface="+mn-cs"/>
              </a:defRPr>
            </a:lvl7pPr>
            <a:lvl8pPr marL="3200400" algn="l" defTabSz="914400" rtl="0" eaLnBrk="1" latinLnBrk="0" hangingPunct="1">
              <a:defRPr sz="4800" kern="1200">
                <a:solidFill>
                  <a:schemeClr val="tx1"/>
                </a:solidFill>
                <a:latin typeface="Arial" panose="020B0604020202020204" pitchFamily="34" charset="0"/>
                <a:ea typeface="+mn-ea"/>
                <a:cs typeface="+mn-cs"/>
              </a:defRPr>
            </a:lvl8pPr>
            <a:lvl9pPr marL="3657600" algn="l" defTabSz="914400" rtl="0" eaLnBrk="1" latinLnBrk="0" hangingPunct="1">
              <a:defRPr sz="4800" kern="1200">
                <a:solidFill>
                  <a:schemeClr val="tx1"/>
                </a:solidFill>
                <a:latin typeface="Arial" panose="020B0604020202020204" pitchFamily="34" charset="0"/>
                <a:ea typeface="+mn-ea"/>
                <a:cs typeface="+mn-cs"/>
              </a:defRPr>
            </a:lvl9pPr>
          </a:lstStyle>
          <a:p>
            <a:pPr defTabSz="457132" eaLnBrk="1" fontAlgn="auto" hangingPunct="1">
              <a:spcBef>
                <a:spcPts val="0"/>
              </a:spcBef>
              <a:spcAft>
                <a:spcPts val="0"/>
              </a:spcAft>
            </a:pPr>
            <a:fld id="{BA8CF1B3-96A0-D24B-B5C9-B5B93FF4523E}" type="slidenum">
              <a:rPr lang="uk-UA" sz="800">
                <a:latin typeface="Times" panose="02020603050405020304" pitchFamily="18" charset="0"/>
                <a:cs typeface="Times" panose="02020603050405020304" pitchFamily="18" charset="0"/>
              </a:rPr>
              <a:pPr defTabSz="457132" eaLnBrk="1" fontAlgn="auto" hangingPunct="1">
                <a:spcBef>
                  <a:spcPts val="0"/>
                </a:spcBef>
                <a:spcAft>
                  <a:spcPts val="0"/>
                </a:spcAft>
              </a:pPr>
              <a:t>38</a:t>
            </a:fld>
            <a:endParaRPr lang="uk-UA" sz="80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588676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Placeholder 3">
            <a:extLst>
              <a:ext uri="{FF2B5EF4-FFF2-40B4-BE49-F238E27FC236}">
                <a16:creationId xmlns:a16="http://schemas.microsoft.com/office/drawing/2014/main" id="{04026A9F-D8F9-4801-B296-36524969B67F}"/>
              </a:ext>
            </a:extLst>
          </p:cNvPr>
          <p:cNvSpPr>
            <a:spLocks noGrp="1" noChangeArrowheads="1"/>
          </p:cNvSpPr>
          <p:nvPr>
            <p:ph type="body" sz="quarter" idx="14"/>
          </p:nvPr>
        </p:nvSpPr>
        <p:spPr>
          <a:xfrm>
            <a:off x="422617" y="2156479"/>
            <a:ext cx="8285671" cy="3115964"/>
          </a:xfrm>
        </p:spPr>
        <p:txBody>
          <a:bodyPr/>
          <a:lstStyle/>
          <a:p>
            <a:pPr>
              <a:spcAft>
                <a:spcPts val="675"/>
              </a:spcAft>
              <a:buFontTx/>
              <a:buChar char="•"/>
            </a:pPr>
            <a:r>
              <a:rPr lang="en-US" altLang="en-US" b="1">
                <a:latin typeface="Times" panose="02020603050405020304" pitchFamily="18" charset="0"/>
                <a:cs typeface="Times" panose="02020603050405020304" pitchFamily="18" charset="0"/>
              </a:rPr>
              <a:t>Pre-register</a:t>
            </a:r>
            <a:r>
              <a:rPr lang="en-US" altLang="en-US">
                <a:latin typeface="Times" panose="02020603050405020304" pitchFamily="18" charset="0"/>
                <a:cs typeface="Times" panose="02020603050405020304" pitchFamily="18" charset="0"/>
              </a:rPr>
              <a:t> studies</a:t>
            </a:r>
          </a:p>
          <a:p>
            <a:pPr>
              <a:spcAft>
                <a:spcPts val="675"/>
              </a:spcAft>
              <a:buFontTx/>
              <a:buChar char="•"/>
            </a:pPr>
            <a:r>
              <a:rPr lang="en-US" altLang="en-US">
                <a:latin typeface="Times" panose="02020603050405020304" pitchFamily="18" charset="0"/>
                <a:cs typeface="Times" panose="02020603050405020304" pitchFamily="18" charset="0"/>
              </a:rPr>
              <a:t>Make research findings, methods, and data </a:t>
            </a:r>
            <a:r>
              <a:rPr lang="en-US" altLang="en-US" b="1">
                <a:latin typeface="Times" panose="02020603050405020304" pitchFamily="18" charset="0"/>
                <a:cs typeface="Times" panose="02020603050405020304" pitchFamily="18" charset="0"/>
              </a:rPr>
              <a:t>available to others</a:t>
            </a:r>
          </a:p>
          <a:p>
            <a:pPr>
              <a:spcAft>
                <a:spcPts val="675"/>
              </a:spcAft>
              <a:buFontTx/>
              <a:buChar char="•"/>
            </a:pPr>
            <a:r>
              <a:rPr lang="en-US" altLang="en-US" b="1">
                <a:latin typeface="Times" panose="02020603050405020304" pitchFamily="18" charset="0"/>
                <a:cs typeface="Times" panose="02020603050405020304" pitchFamily="18" charset="0"/>
              </a:rPr>
              <a:t>Address inequities </a:t>
            </a:r>
            <a:r>
              <a:rPr lang="en-US" altLang="en-US">
                <a:latin typeface="Times" panose="02020603050405020304" pitchFamily="18" charset="0"/>
                <a:cs typeface="Times" panose="02020603050405020304" pitchFamily="18" charset="0"/>
              </a:rPr>
              <a:t>in learners' opportunities, access to resources, and outcomes</a:t>
            </a:r>
          </a:p>
          <a:p>
            <a:pPr>
              <a:spcAft>
                <a:spcPts val="675"/>
              </a:spcAft>
              <a:buFontTx/>
              <a:buChar char="•"/>
            </a:pPr>
            <a:r>
              <a:rPr lang="en-US" altLang="en-US">
                <a:latin typeface="Times" panose="02020603050405020304" pitchFamily="18" charset="0"/>
                <a:cs typeface="Times" panose="02020603050405020304" pitchFamily="18" charset="0"/>
              </a:rPr>
              <a:t>Identify core intervention </a:t>
            </a:r>
            <a:r>
              <a:rPr lang="en-US" altLang="en-US" b="1">
                <a:latin typeface="Times" panose="02020603050405020304" pitchFamily="18" charset="0"/>
                <a:cs typeface="Times" panose="02020603050405020304" pitchFamily="18" charset="0"/>
              </a:rPr>
              <a:t>components</a:t>
            </a:r>
          </a:p>
          <a:p>
            <a:pPr>
              <a:spcAft>
                <a:spcPts val="675"/>
              </a:spcAft>
              <a:buFontTx/>
              <a:buChar char="•"/>
            </a:pPr>
            <a:r>
              <a:rPr lang="en-US" altLang="en-US">
                <a:latin typeface="Times" panose="02020603050405020304" pitchFamily="18" charset="0"/>
                <a:cs typeface="Times" panose="02020603050405020304" pitchFamily="18" charset="0"/>
              </a:rPr>
              <a:t>Document </a:t>
            </a:r>
            <a:r>
              <a:rPr lang="en-US" altLang="en-US" b="1">
                <a:latin typeface="Times" panose="02020603050405020304" pitchFamily="18" charset="0"/>
                <a:cs typeface="Times" panose="02020603050405020304" pitchFamily="18" charset="0"/>
              </a:rPr>
              <a:t>intervention implementation </a:t>
            </a:r>
            <a:r>
              <a:rPr lang="en-US" altLang="en-US">
                <a:latin typeface="Times" panose="02020603050405020304" pitchFamily="18" charset="0"/>
                <a:cs typeface="Times" panose="02020603050405020304" pitchFamily="18" charset="0"/>
              </a:rPr>
              <a:t>and contrast to inform use in other settings</a:t>
            </a:r>
          </a:p>
          <a:p>
            <a:pPr>
              <a:spcAft>
                <a:spcPts val="675"/>
              </a:spcAft>
              <a:buFontTx/>
              <a:buChar char="•"/>
            </a:pPr>
            <a:r>
              <a:rPr lang="en-US" altLang="en-US">
                <a:latin typeface="Times" panose="02020603050405020304" pitchFamily="18" charset="0"/>
                <a:cs typeface="Times" panose="02020603050405020304" pitchFamily="18" charset="0"/>
              </a:rPr>
              <a:t>Analyze </a:t>
            </a:r>
            <a:r>
              <a:rPr lang="en-US" altLang="en-US" b="1">
                <a:latin typeface="Times" panose="02020603050405020304" pitchFamily="18" charset="0"/>
                <a:cs typeface="Times" panose="02020603050405020304" pitchFamily="18" charset="0"/>
              </a:rPr>
              <a:t>costs</a:t>
            </a:r>
          </a:p>
          <a:p>
            <a:pPr>
              <a:spcAft>
                <a:spcPts val="675"/>
              </a:spcAft>
              <a:buFontTx/>
              <a:buChar char="•"/>
            </a:pPr>
            <a:r>
              <a:rPr lang="en-US" altLang="en-US">
                <a:latin typeface="Times" panose="02020603050405020304" pitchFamily="18" charset="0"/>
                <a:cs typeface="Times" panose="02020603050405020304" pitchFamily="18" charset="0"/>
              </a:rPr>
              <a:t>Focus on </a:t>
            </a:r>
            <a:r>
              <a:rPr lang="en-US" altLang="en-US" b="1">
                <a:latin typeface="Times" panose="02020603050405020304" pitchFamily="18" charset="0"/>
                <a:cs typeface="Times" panose="02020603050405020304" pitchFamily="18" charset="0"/>
              </a:rPr>
              <a:t>outcomes</a:t>
            </a:r>
            <a:r>
              <a:rPr lang="en-US" altLang="en-US">
                <a:latin typeface="Times" panose="02020603050405020304" pitchFamily="18" charset="0"/>
                <a:cs typeface="Times" panose="02020603050405020304" pitchFamily="18" charset="0"/>
              </a:rPr>
              <a:t> meaningful to learners’ success </a:t>
            </a:r>
          </a:p>
          <a:p>
            <a:pPr>
              <a:spcAft>
                <a:spcPts val="675"/>
              </a:spcAft>
              <a:buFontTx/>
              <a:buChar char="•"/>
            </a:pPr>
            <a:r>
              <a:rPr lang="en-US" altLang="en-US">
                <a:latin typeface="Times" panose="02020603050405020304" pitchFamily="18" charset="0"/>
                <a:cs typeface="Times" panose="02020603050405020304" pitchFamily="18" charset="0"/>
              </a:rPr>
              <a:t>Facilitate</a:t>
            </a:r>
            <a:r>
              <a:rPr lang="en-US" altLang="en-US" b="1">
                <a:latin typeface="Times" panose="02020603050405020304" pitchFamily="18" charset="0"/>
                <a:cs typeface="Times" panose="02020603050405020304" pitchFamily="18" charset="0"/>
              </a:rPr>
              <a:t> generalization </a:t>
            </a:r>
            <a:r>
              <a:rPr lang="en-US" altLang="en-US">
                <a:latin typeface="Times" panose="02020603050405020304" pitchFamily="18" charset="0"/>
                <a:cs typeface="Times" panose="02020603050405020304" pitchFamily="18" charset="0"/>
              </a:rPr>
              <a:t>of study findings</a:t>
            </a:r>
          </a:p>
          <a:p>
            <a:pPr>
              <a:spcAft>
                <a:spcPts val="675"/>
              </a:spcAft>
              <a:buFontTx/>
              <a:buChar char="•"/>
            </a:pPr>
            <a:r>
              <a:rPr lang="en-US" altLang="en-US">
                <a:latin typeface="Times" panose="02020603050405020304" pitchFamily="18" charset="0"/>
                <a:cs typeface="Times" panose="02020603050405020304" pitchFamily="18" charset="0"/>
              </a:rPr>
              <a:t>Conduct research in a way that informs the future </a:t>
            </a:r>
            <a:r>
              <a:rPr lang="en-US" altLang="en-US" b="1">
                <a:latin typeface="Times" panose="02020603050405020304" pitchFamily="18" charset="0"/>
                <a:cs typeface="Times" panose="02020603050405020304" pitchFamily="18" charset="0"/>
              </a:rPr>
              <a:t>scaling</a:t>
            </a:r>
            <a:r>
              <a:rPr lang="en-US" altLang="en-US">
                <a:latin typeface="Times" panose="02020603050405020304" pitchFamily="18" charset="0"/>
                <a:cs typeface="Times" panose="02020603050405020304" pitchFamily="18" charset="0"/>
              </a:rPr>
              <a:t> of interventions</a:t>
            </a:r>
          </a:p>
        </p:txBody>
      </p:sp>
      <p:sp>
        <p:nvSpPr>
          <p:cNvPr id="3" name="Slide Number Placeholder 2">
            <a:extLst>
              <a:ext uri="{FF2B5EF4-FFF2-40B4-BE49-F238E27FC236}">
                <a16:creationId xmlns:a16="http://schemas.microsoft.com/office/drawing/2014/main" id="{F76D92FA-AD40-465F-88DB-0EA75E72719D}"/>
              </a:ext>
            </a:extLst>
          </p:cNvPr>
          <p:cNvSpPr>
            <a:spLocks noGrp="1"/>
          </p:cNvSpPr>
          <p:nvPr>
            <p:ph type="sldNum" sz="quarter" idx="15"/>
          </p:nvPr>
        </p:nvSpPr>
        <p:spPr/>
        <p:txBody>
          <a:bodyPr/>
          <a:lstStyle>
            <a:defPPr>
              <a:defRPr lang="en-US"/>
            </a:defPPr>
            <a:lvl1pPr marL="0" algn="r" defTabSz="457223" rtl="0" eaLnBrk="1" latinLnBrk="0" hangingPunct="1">
              <a:defRPr lang="en-US" sz="800" b="0" i="0" kern="1200">
                <a:solidFill>
                  <a:srgbClr val="576F7F"/>
                </a:solidFill>
                <a:latin typeface="Times New Roman" panose="02020603050405020304" pitchFamily="18" charset="0"/>
                <a:ea typeface="+mn-ea"/>
                <a:cs typeface="Times New Roman" panose="02020603050405020304" pitchFamily="18" charset="0"/>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E4A743E4-8470-4AD6-A53C-E2AE1FBB5DE9}" type="slidenum">
              <a:rPr lang="uk-UA" dirty="0">
                <a:latin typeface="Times" panose="02020603050405020304" pitchFamily="18" charset="0"/>
                <a:cs typeface="Times" panose="02020603050405020304" pitchFamily="18" charset="0"/>
              </a:rPr>
              <a:pPr fontAlgn="base">
                <a:spcBef>
                  <a:spcPct val="0"/>
                </a:spcBef>
                <a:spcAft>
                  <a:spcPct val="0"/>
                </a:spcAft>
                <a:defRPr/>
              </a:pPr>
              <a:t>39</a:t>
            </a:fld>
            <a:endParaRPr lang="uk-UA">
              <a:latin typeface="Times" panose="02020603050405020304" pitchFamily="18" charset="0"/>
              <a:cs typeface="Times" panose="02020603050405020304" pitchFamily="18" charset="0"/>
            </a:endParaRPr>
          </a:p>
        </p:txBody>
      </p:sp>
      <p:sp>
        <p:nvSpPr>
          <p:cNvPr id="53250" name="Title 1">
            <a:extLst>
              <a:ext uri="{FF2B5EF4-FFF2-40B4-BE49-F238E27FC236}">
                <a16:creationId xmlns:a16="http://schemas.microsoft.com/office/drawing/2014/main" id="{F4D1EDDE-7E2D-48F7-9F33-8FF2737FCB25}"/>
              </a:ext>
            </a:extLst>
          </p:cNvPr>
          <p:cNvSpPr>
            <a:spLocks noGrp="1" noChangeArrowheads="1"/>
          </p:cNvSpPr>
          <p:nvPr>
            <p:ph type="ctrTitle"/>
          </p:nvPr>
        </p:nvSpPr>
        <p:spPr>
          <a:xfrm>
            <a:off x="422617" y="1170678"/>
            <a:ext cx="8079125" cy="457140"/>
          </a:xfrm>
        </p:spPr>
        <p:txBody>
          <a:bodyPr>
            <a:noAutofit/>
          </a:bodyPr>
          <a:lstStyle/>
          <a:p>
            <a:pPr>
              <a:defRPr/>
            </a:pPr>
            <a:r>
              <a:rPr altLang="en-US">
                <a:latin typeface="Times" panose="02020603050405020304" pitchFamily="18" charset="0"/>
                <a:cs typeface="Times" panose="02020603050405020304" pitchFamily="18" charset="0"/>
              </a:rPr>
              <a:t>Standards for Excellence in Education Research (SEER)</a:t>
            </a:r>
            <a:r>
              <a:rPr altLang="en-US">
                <a:latin typeface="Times" panose="02020603050405020304" pitchFamily="18" charset="0"/>
                <a:cs typeface="Times" panose="02020603050405020304" pitchFamily="18" charset="0"/>
                <a:hlinkClick r:id="rId3"/>
              </a:rPr>
              <a:t> https://ies.ed.gov/seer</a:t>
            </a:r>
            <a:endParaRPr alt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670160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a:xfrm>
            <a:off x="1467556" y="272656"/>
            <a:ext cx="7402172" cy="1325563"/>
          </a:xfrm>
        </p:spPr>
        <p:txBody>
          <a:bodyPr>
            <a:normAutofit/>
          </a:bodyPr>
          <a:lstStyle/>
          <a:p>
            <a:r>
              <a:rPr lang="en-US" sz="3200" b="1" dirty="0"/>
              <a:t>Typical IC Organizational Structure</a:t>
            </a:r>
          </a:p>
        </p:txBody>
      </p:sp>
      <p:sp>
        <p:nvSpPr>
          <p:cNvPr id="2" name="Rectangle: Rounded Corners 1">
            <a:extLst>
              <a:ext uri="{FF2B5EF4-FFF2-40B4-BE49-F238E27FC236}">
                <a16:creationId xmlns:a16="http://schemas.microsoft.com/office/drawing/2014/main" id="{859BA843-6537-A73B-8629-01A4E352AE65}"/>
              </a:ext>
            </a:extLst>
          </p:cNvPr>
          <p:cNvSpPr/>
          <p:nvPr/>
        </p:nvSpPr>
        <p:spPr bwMode="auto">
          <a:xfrm>
            <a:off x="2650332" y="1598219"/>
            <a:ext cx="1438275" cy="708422"/>
          </a:xfrm>
          <a:prstGeom prst="roundRect">
            <a:avLst/>
          </a:prstGeom>
          <a:solidFill>
            <a:schemeClr val="accent3"/>
          </a:solidFill>
          <a:ln w="9525" cap="flat" cmpd="sng" algn="ctr">
            <a:solidFill>
              <a:schemeClr val="accent3"/>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National Advisory Council</a:t>
            </a:r>
          </a:p>
        </p:txBody>
      </p:sp>
      <p:sp>
        <p:nvSpPr>
          <p:cNvPr id="3" name="Rectangle: Rounded Corners 2">
            <a:extLst>
              <a:ext uri="{FF2B5EF4-FFF2-40B4-BE49-F238E27FC236}">
                <a16:creationId xmlns:a16="http://schemas.microsoft.com/office/drawing/2014/main" id="{BE29C67C-FA43-28BF-EE80-720580696D97}"/>
              </a:ext>
            </a:extLst>
          </p:cNvPr>
          <p:cNvSpPr/>
          <p:nvPr/>
        </p:nvSpPr>
        <p:spPr bwMode="auto">
          <a:xfrm>
            <a:off x="4937523" y="1598219"/>
            <a:ext cx="1438275" cy="708422"/>
          </a:xfrm>
          <a:prstGeom prst="roundRect">
            <a:avLst/>
          </a:prstGeom>
          <a:solidFill>
            <a:schemeClr val="accent3"/>
          </a:solidFill>
          <a:ln w="9525" cap="flat" cmpd="sng" algn="ctr">
            <a:solidFill>
              <a:schemeClr val="accent3"/>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Office of the  Director</a:t>
            </a:r>
          </a:p>
        </p:txBody>
      </p:sp>
      <p:sp>
        <p:nvSpPr>
          <p:cNvPr id="4" name="Rectangle: Rounded Corners 3">
            <a:extLst>
              <a:ext uri="{FF2B5EF4-FFF2-40B4-BE49-F238E27FC236}">
                <a16:creationId xmlns:a16="http://schemas.microsoft.com/office/drawing/2014/main" id="{A83D1DD9-3D2A-A1D6-AFA1-3A8D79634A0A}"/>
              </a:ext>
            </a:extLst>
          </p:cNvPr>
          <p:cNvSpPr/>
          <p:nvPr/>
        </p:nvSpPr>
        <p:spPr bwMode="auto">
          <a:xfrm>
            <a:off x="7224713" y="1598219"/>
            <a:ext cx="1438275" cy="708422"/>
          </a:xfrm>
          <a:prstGeom prst="roundRect">
            <a:avLst/>
          </a:prstGeom>
          <a:solidFill>
            <a:schemeClr val="accent3"/>
          </a:solidFill>
          <a:ln w="9525" cap="flat" cmpd="sng" algn="ctr">
            <a:solidFill>
              <a:schemeClr val="accent3"/>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Board of Scientific Advisors</a:t>
            </a:r>
          </a:p>
        </p:txBody>
      </p:sp>
      <p:sp>
        <p:nvSpPr>
          <p:cNvPr id="7" name="Rectangle: Rounded Corners 6">
            <a:extLst>
              <a:ext uri="{FF2B5EF4-FFF2-40B4-BE49-F238E27FC236}">
                <a16:creationId xmlns:a16="http://schemas.microsoft.com/office/drawing/2014/main" id="{DCF7DDE4-51B7-BA31-32B5-81E61516E707}"/>
              </a:ext>
            </a:extLst>
          </p:cNvPr>
          <p:cNvSpPr/>
          <p:nvPr/>
        </p:nvSpPr>
        <p:spPr bwMode="auto">
          <a:xfrm>
            <a:off x="6610351" y="3069833"/>
            <a:ext cx="1438275" cy="596503"/>
          </a:xfrm>
          <a:prstGeom prst="roundRect">
            <a:avLst/>
          </a:prstGeom>
          <a:solidFill>
            <a:schemeClr val="accent5"/>
          </a:solidFill>
          <a:ln w="9525" cap="flat" cmpd="sng" algn="ctr">
            <a:solidFill>
              <a:schemeClr val="accent5"/>
            </a:solidFill>
            <a:prstDash val="solid"/>
            <a:round/>
            <a:headEnd type="none" w="med" len="med"/>
            <a:tailEnd type="none" w="med" len="med"/>
          </a:ln>
          <a:effec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Intramural Research</a:t>
            </a:r>
          </a:p>
        </p:txBody>
      </p:sp>
      <p:sp>
        <p:nvSpPr>
          <p:cNvPr id="8" name="Rectangle: Rounded Corners 7">
            <a:extLst>
              <a:ext uri="{FF2B5EF4-FFF2-40B4-BE49-F238E27FC236}">
                <a16:creationId xmlns:a16="http://schemas.microsoft.com/office/drawing/2014/main" id="{62108628-5F19-568F-829E-8453D5E64DF7}"/>
              </a:ext>
            </a:extLst>
          </p:cNvPr>
          <p:cNvSpPr/>
          <p:nvPr/>
        </p:nvSpPr>
        <p:spPr bwMode="auto">
          <a:xfrm>
            <a:off x="2364583" y="4961736"/>
            <a:ext cx="1037035" cy="597694"/>
          </a:xfrm>
          <a:prstGeom prst="roundRect">
            <a:avLst/>
          </a:prstGeom>
          <a:solidFill>
            <a:schemeClr val="accent4"/>
          </a:solidFill>
          <a:ln w="9525" cap="flat" cmpd="sng" algn="ctr">
            <a:solidFill>
              <a:schemeClr val="accent4"/>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Program</a:t>
            </a:r>
          </a:p>
        </p:txBody>
      </p:sp>
      <p:cxnSp>
        <p:nvCxnSpPr>
          <p:cNvPr id="9" name="Straight Connector 8">
            <a:extLst>
              <a:ext uri="{FF2B5EF4-FFF2-40B4-BE49-F238E27FC236}">
                <a16:creationId xmlns:a16="http://schemas.microsoft.com/office/drawing/2014/main" id="{12CFD4C3-DE23-E7AF-8091-6C173E26C840}"/>
              </a:ext>
            </a:extLst>
          </p:cNvPr>
          <p:cNvCxnSpPr>
            <a:cxnSpLocks/>
            <a:stCxn id="2" idx="3"/>
            <a:endCxn id="3" idx="1"/>
          </p:cNvCxnSpPr>
          <p:nvPr/>
        </p:nvCxnSpPr>
        <p:spPr bwMode="auto">
          <a:xfrm flipV="1">
            <a:off x="4088607" y="1951835"/>
            <a:ext cx="848916"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F331ACD5-5B3F-E892-975E-84AC9397B47C}"/>
              </a:ext>
            </a:extLst>
          </p:cNvPr>
          <p:cNvCxnSpPr/>
          <p:nvPr/>
        </p:nvCxnSpPr>
        <p:spPr bwMode="auto">
          <a:xfrm flipV="1">
            <a:off x="6375799" y="2007794"/>
            <a:ext cx="848915"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A29E0DF1-C651-8EC8-2408-C6B23B7AD540}"/>
              </a:ext>
            </a:extLst>
          </p:cNvPr>
          <p:cNvCxnSpPr>
            <a:cxnSpLocks/>
          </p:cNvCxnSpPr>
          <p:nvPr/>
        </p:nvCxnSpPr>
        <p:spPr bwMode="auto">
          <a:xfrm flipV="1">
            <a:off x="5653088" y="2306641"/>
            <a:ext cx="0" cy="428625"/>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A1A874B2-5ED3-CCF1-087A-77ECD9D4A044}"/>
              </a:ext>
            </a:extLst>
          </p:cNvPr>
          <p:cNvCxnSpPr>
            <a:cxnSpLocks/>
          </p:cNvCxnSpPr>
          <p:nvPr/>
        </p:nvCxnSpPr>
        <p:spPr bwMode="auto">
          <a:xfrm>
            <a:off x="4088608" y="2711454"/>
            <a:ext cx="1575197" cy="7144"/>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1109E166-857F-F516-F6DE-79947FBB8B93}"/>
              </a:ext>
            </a:extLst>
          </p:cNvPr>
          <p:cNvCxnSpPr>
            <a:cxnSpLocks/>
          </p:cNvCxnSpPr>
          <p:nvPr/>
        </p:nvCxnSpPr>
        <p:spPr bwMode="auto">
          <a:xfrm flipV="1">
            <a:off x="5653088" y="2711453"/>
            <a:ext cx="1676400" cy="4763"/>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7EF677AA-B7AB-32B6-CE1E-3A9466DC91BD}"/>
              </a:ext>
            </a:extLst>
          </p:cNvPr>
          <p:cNvCxnSpPr>
            <a:cxnSpLocks/>
            <a:stCxn id="7" idx="0"/>
          </p:cNvCxnSpPr>
          <p:nvPr/>
        </p:nvCxnSpPr>
        <p:spPr bwMode="auto">
          <a:xfrm flipV="1">
            <a:off x="7329488" y="2699548"/>
            <a:ext cx="0" cy="370285"/>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8DAC8895-9B81-3A19-A09F-F56A6ABC27B2}"/>
              </a:ext>
            </a:extLst>
          </p:cNvPr>
          <p:cNvCxnSpPr>
            <a:cxnSpLocks/>
          </p:cNvCxnSpPr>
          <p:nvPr/>
        </p:nvCxnSpPr>
        <p:spPr bwMode="auto">
          <a:xfrm flipV="1">
            <a:off x="4102894" y="2711454"/>
            <a:ext cx="0" cy="359569"/>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6" name="Rectangle: Rounded Corners 15">
            <a:extLst>
              <a:ext uri="{FF2B5EF4-FFF2-40B4-BE49-F238E27FC236}">
                <a16:creationId xmlns:a16="http://schemas.microsoft.com/office/drawing/2014/main" id="{966086B4-BDA7-BD9F-8088-D2EB238F806E}"/>
              </a:ext>
            </a:extLst>
          </p:cNvPr>
          <p:cNvSpPr/>
          <p:nvPr/>
        </p:nvSpPr>
        <p:spPr bwMode="auto">
          <a:xfrm>
            <a:off x="3570685" y="4953402"/>
            <a:ext cx="1037034" cy="597694"/>
          </a:xfrm>
          <a:prstGeom prst="roundRect">
            <a:avLst/>
          </a:prstGeom>
          <a:solidFill>
            <a:schemeClr val="accent4"/>
          </a:solidFill>
          <a:ln w="9525" cap="flat" cmpd="sng" algn="ctr">
            <a:solidFill>
              <a:schemeClr val="accent4"/>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Review</a:t>
            </a:r>
          </a:p>
        </p:txBody>
      </p:sp>
      <p:sp>
        <p:nvSpPr>
          <p:cNvPr id="17" name="Rectangle: Rounded Corners 16">
            <a:extLst>
              <a:ext uri="{FF2B5EF4-FFF2-40B4-BE49-F238E27FC236}">
                <a16:creationId xmlns:a16="http://schemas.microsoft.com/office/drawing/2014/main" id="{4410A147-23A9-60E3-3A05-DB75665C1D33}"/>
              </a:ext>
            </a:extLst>
          </p:cNvPr>
          <p:cNvSpPr/>
          <p:nvPr/>
        </p:nvSpPr>
        <p:spPr bwMode="auto">
          <a:xfrm>
            <a:off x="4775598" y="4953402"/>
            <a:ext cx="1312686" cy="597694"/>
          </a:xfrm>
          <a:prstGeom prst="roundRect">
            <a:avLst/>
          </a:prstGeom>
          <a:solidFill>
            <a:schemeClr val="accent4"/>
          </a:solidFill>
          <a:ln w="9525" cap="flat" cmpd="sng" algn="ctr">
            <a:solidFill>
              <a:schemeClr val="accent4"/>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Grants Management</a:t>
            </a:r>
          </a:p>
        </p:txBody>
      </p:sp>
      <p:cxnSp>
        <p:nvCxnSpPr>
          <p:cNvPr id="18" name="Straight Connector 17">
            <a:extLst>
              <a:ext uri="{FF2B5EF4-FFF2-40B4-BE49-F238E27FC236}">
                <a16:creationId xmlns:a16="http://schemas.microsoft.com/office/drawing/2014/main" id="{F312B3D9-59B4-9436-5986-4D0986E8BACC}"/>
              </a:ext>
            </a:extLst>
          </p:cNvPr>
          <p:cNvCxnSpPr>
            <a:cxnSpLocks/>
          </p:cNvCxnSpPr>
          <p:nvPr/>
        </p:nvCxnSpPr>
        <p:spPr bwMode="auto">
          <a:xfrm flipV="1">
            <a:off x="4120754" y="4646221"/>
            <a:ext cx="0" cy="307181"/>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F7C0414-847E-F38F-77B3-B9711C82D42D}"/>
              </a:ext>
            </a:extLst>
          </p:cNvPr>
          <p:cNvCxnSpPr>
            <a:cxnSpLocks/>
          </p:cNvCxnSpPr>
          <p:nvPr/>
        </p:nvCxnSpPr>
        <p:spPr bwMode="auto">
          <a:xfrm>
            <a:off x="2870598" y="4775997"/>
            <a:ext cx="2580084"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9656E34E-7430-3BEE-6764-9471EAFCA3CE}"/>
              </a:ext>
            </a:extLst>
          </p:cNvPr>
          <p:cNvCxnSpPr>
            <a:cxnSpLocks/>
            <a:stCxn id="8" idx="0"/>
          </p:cNvCxnSpPr>
          <p:nvPr/>
        </p:nvCxnSpPr>
        <p:spPr bwMode="auto">
          <a:xfrm flipV="1">
            <a:off x="2883694" y="4775997"/>
            <a:ext cx="0" cy="185738"/>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2BE9DF3-656B-A3A6-9D1B-F10C164001CD}"/>
              </a:ext>
            </a:extLst>
          </p:cNvPr>
          <p:cNvCxnSpPr>
            <a:cxnSpLocks/>
          </p:cNvCxnSpPr>
          <p:nvPr/>
        </p:nvCxnSpPr>
        <p:spPr bwMode="auto">
          <a:xfrm flipV="1">
            <a:off x="5450682" y="4775997"/>
            <a:ext cx="0" cy="177404"/>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22" name="Rectangle: Rounded Corners 60">
            <a:extLst>
              <a:ext uri="{FF2B5EF4-FFF2-40B4-BE49-F238E27FC236}">
                <a16:creationId xmlns:a16="http://schemas.microsoft.com/office/drawing/2014/main" id="{97AF368E-8368-409F-1C16-B3C341640495}"/>
              </a:ext>
            </a:extLst>
          </p:cNvPr>
          <p:cNvSpPr>
            <a:spLocks noChangeArrowheads="1"/>
          </p:cNvSpPr>
          <p:nvPr/>
        </p:nvSpPr>
        <p:spPr bwMode="auto">
          <a:xfrm>
            <a:off x="5966223" y="4056861"/>
            <a:ext cx="1125140" cy="597694"/>
          </a:xfrm>
          <a:prstGeom prst="roundRect">
            <a:avLst>
              <a:gd name="adj" fmla="val 16667"/>
            </a:avLst>
          </a:prstGeom>
          <a:solidFill>
            <a:schemeClr val="accent2"/>
          </a:solidFill>
          <a:ln w="9525" algn="ctr">
            <a:solidFill>
              <a:schemeClr val="accent2"/>
            </a:solidFill>
            <a:round/>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Laboratory Studies</a:t>
            </a:r>
          </a:p>
        </p:txBody>
      </p:sp>
      <p:sp>
        <p:nvSpPr>
          <p:cNvPr id="23" name="Rectangle: Rounded Corners 61">
            <a:extLst>
              <a:ext uri="{FF2B5EF4-FFF2-40B4-BE49-F238E27FC236}">
                <a16:creationId xmlns:a16="http://schemas.microsoft.com/office/drawing/2014/main" id="{4D013BB2-58A4-3446-C547-E8964EB7FE5F}"/>
              </a:ext>
            </a:extLst>
          </p:cNvPr>
          <p:cNvSpPr>
            <a:spLocks noChangeArrowheads="1"/>
          </p:cNvSpPr>
          <p:nvPr/>
        </p:nvSpPr>
        <p:spPr bwMode="auto">
          <a:xfrm>
            <a:off x="7597379" y="4056861"/>
            <a:ext cx="1038225" cy="597694"/>
          </a:xfrm>
          <a:prstGeom prst="roundRect">
            <a:avLst>
              <a:gd name="adj" fmla="val 16667"/>
            </a:avLst>
          </a:prstGeom>
          <a:solidFill>
            <a:schemeClr val="accent2"/>
          </a:solidFill>
          <a:ln w="9525" algn="ctr">
            <a:solidFill>
              <a:schemeClr val="accent2"/>
            </a:solidFill>
            <a:round/>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Clinical Studies</a:t>
            </a:r>
          </a:p>
        </p:txBody>
      </p:sp>
      <p:cxnSp>
        <p:nvCxnSpPr>
          <p:cNvPr id="24" name="Straight Connector 23">
            <a:extLst>
              <a:ext uri="{FF2B5EF4-FFF2-40B4-BE49-F238E27FC236}">
                <a16:creationId xmlns:a16="http://schemas.microsoft.com/office/drawing/2014/main" id="{F139F3B5-0848-DA2A-97D0-AE3D28AB49D1}"/>
              </a:ext>
            </a:extLst>
          </p:cNvPr>
          <p:cNvCxnSpPr>
            <a:cxnSpLocks/>
          </p:cNvCxnSpPr>
          <p:nvPr/>
        </p:nvCxnSpPr>
        <p:spPr bwMode="auto">
          <a:xfrm flipV="1">
            <a:off x="6492479" y="3859217"/>
            <a:ext cx="0" cy="18931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E178D18C-E55F-39BD-85DE-195DDD9F54D3}"/>
              </a:ext>
            </a:extLst>
          </p:cNvPr>
          <p:cNvCxnSpPr>
            <a:cxnSpLocks/>
          </p:cNvCxnSpPr>
          <p:nvPr/>
        </p:nvCxnSpPr>
        <p:spPr bwMode="auto">
          <a:xfrm>
            <a:off x="6485335" y="3867551"/>
            <a:ext cx="1703784"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36E4582E-CCC6-098E-823B-167A7E5C4F3A}"/>
              </a:ext>
            </a:extLst>
          </p:cNvPr>
          <p:cNvCxnSpPr>
            <a:cxnSpLocks/>
            <a:endCxn id="7" idx="2"/>
          </p:cNvCxnSpPr>
          <p:nvPr/>
        </p:nvCxnSpPr>
        <p:spPr bwMode="auto">
          <a:xfrm flipV="1">
            <a:off x="7329488" y="3666335"/>
            <a:ext cx="0" cy="201216"/>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521A4AC-3930-DF49-2846-344E360B6116}"/>
              </a:ext>
            </a:extLst>
          </p:cNvPr>
          <p:cNvCxnSpPr>
            <a:cxnSpLocks/>
          </p:cNvCxnSpPr>
          <p:nvPr/>
        </p:nvCxnSpPr>
        <p:spPr bwMode="auto">
          <a:xfrm flipV="1">
            <a:off x="4123135" y="3644905"/>
            <a:ext cx="0" cy="335756"/>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8EF02A9A-CE52-BF2E-F185-92AF1185B7D0}"/>
              </a:ext>
            </a:extLst>
          </p:cNvPr>
          <p:cNvCxnSpPr>
            <a:cxnSpLocks/>
          </p:cNvCxnSpPr>
          <p:nvPr/>
        </p:nvCxnSpPr>
        <p:spPr bwMode="auto">
          <a:xfrm flipV="1">
            <a:off x="8189119" y="3859217"/>
            <a:ext cx="0" cy="18931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29" name="Rectangle: Rounded Corners 28">
            <a:extLst>
              <a:ext uri="{FF2B5EF4-FFF2-40B4-BE49-F238E27FC236}">
                <a16:creationId xmlns:a16="http://schemas.microsoft.com/office/drawing/2014/main" id="{D995B5E6-8629-4ED5-4C75-49E461DD8A9F}"/>
              </a:ext>
            </a:extLst>
          </p:cNvPr>
          <p:cNvSpPr/>
          <p:nvPr/>
        </p:nvSpPr>
        <p:spPr bwMode="auto">
          <a:xfrm>
            <a:off x="3390901" y="3071023"/>
            <a:ext cx="1438275" cy="597694"/>
          </a:xfrm>
          <a:prstGeom prst="roundRect">
            <a:avLst/>
          </a:prstGeom>
          <a:solidFill>
            <a:schemeClr val="accent5"/>
          </a:solidFill>
          <a:ln w="9525" cap="flat" cmpd="sng" algn="ctr">
            <a:solidFill>
              <a:schemeClr val="accent5"/>
            </a:solidFill>
            <a:prstDash val="solid"/>
            <a:round/>
            <a:headEnd type="none" w="med" len="med"/>
            <a:tailEnd type="none" w="med" len="med"/>
          </a:ln>
          <a:effec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Extramural Research</a:t>
            </a:r>
          </a:p>
        </p:txBody>
      </p:sp>
      <p:sp>
        <p:nvSpPr>
          <p:cNvPr id="30" name="Rectangle: Rounded Corners 29">
            <a:extLst>
              <a:ext uri="{FF2B5EF4-FFF2-40B4-BE49-F238E27FC236}">
                <a16:creationId xmlns:a16="http://schemas.microsoft.com/office/drawing/2014/main" id="{496BFC6D-27B5-C172-F7B4-1FC3D1572E8E}"/>
              </a:ext>
            </a:extLst>
          </p:cNvPr>
          <p:cNvSpPr/>
          <p:nvPr/>
        </p:nvSpPr>
        <p:spPr bwMode="auto">
          <a:xfrm>
            <a:off x="3401617" y="3921128"/>
            <a:ext cx="1438275" cy="743466"/>
          </a:xfrm>
          <a:prstGeom prst="roundRect">
            <a:avLst/>
          </a:prstGeom>
          <a:solidFill>
            <a:srgbClr val="A192B4"/>
          </a:solidFill>
          <a:ln w="9525" cap="flat" cmpd="sng" algn="ctr">
            <a:solidFill>
              <a:schemeClr val="accent6"/>
            </a:solidFill>
            <a:prstDash val="solid"/>
            <a:round/>
            <a:headEnd type="none" w="med" len="med"/>
            <a:tailEnd type="none" w="med" len="med"/>
          </a:ln>
          <a:effec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mn-cs"/>
              </a:rPr>
              <a:t>Scientific Programs &amp; Divisions</a:t>
            </a:r>
          </a:p>
        </p:txBody>
      </p:sp>
      <p:sp>
        <p:nvSpPr>
          <p:cNvPr id="33" name="Flowchart: Terminator 32">
            <a:extLst>
              <a:ext uri="{FF2B5EF4-FFF2-40B4-BE49-F238E27FC236}">
                <a16:creationId xmlns:a16="http://schemas.microsoft.com/office/drawing/2014/main" id="{90EEFFE7-8436-9AA4-8D48-C31C39203070}"/>
              </a:ext>
            </a:extLst>
          </p:cNvPr>
          <p:cNvSpPr/>
          <p:nvPr/>
        </p:nvSpPr>
        <p:spPr>
          <a:xfrm>
            <a:off x="2208401" y="4766218"/>
            <a:ext cx="1362284" cy="972061"/>
          </a:xfrm>
          <a:prstGeom prst="flowChartTermina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098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 wheel&#10;&#10;Description automatically generated">
            <a:extLst>
              <a:ext uri="{FF2B5EF4-FFF2-40B4-BE49-F238E27FC236}">
                <a16:creationId xmlns:a16="http://schemas.microsoft.com/office/drawing/2014/main" id="{B1C6CCFE-4D65-2741-BFCE-5F80909C2F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32706" y="4124790"/>
            <a:ext cx="1803284" cy="1803284"/>
          </a:xfrm>
          <a:prstGeom prst="rect">
            <a:avLst/>
          </a:prstGeom>
        </p:spPr>
      </p:pic>
      <p:sp>
        <p:nvSpPr>
          <p:cNvPr id="9" name="Title 8">
            <a:extLst>
              <a:ext uri="{FF2B5EF4-FFF2-40B4-BE49-F238E27FC236}">
                <a16:creationId xmlns:a16="http://schemas.microsoft.com/office/drawing/2014/main" id="{43A7067F-0D35-43F8-B865-BAEABBDDD944}"/>
              </a:ext>
            </a:extLst>
          </p:cNvPr>
          <p:cNvSpPr>
            <a:spLocks noGrp="1"/>
          </p:cNvSpPr>
          <p:nvPr>
            <p:ph type="ctrTitle"/>
          </p:nvPr>
        </p:nvSpPr>
        <p:spPr>
          <a:xfrm>
            <a:off x="507206" y="1337288"/>
            <a:ext cx="8129588" cy="979961"/>
          </a:xfrm>
        </p:spPr>
        <p:txBody>
          <a:bodyPr>
            <a:noAutofit/>
          </a:bodyPr>
          <a:lstStyle/>
          <a:p>
            <a:pPr algn="ctr"/>
            <a:r>
              <a:rPr lang="en-US" sz="3300" dirty="0">
                <a:latin typeface="Avenir Next LT Pro Demi" panose="020F0502020204030204" pitchFamily="34" charset="0"/>
              </a:rPr>
              <a:t>New and Ongoing Diversity Initiatives at the National Science Foundation</a:t>
            </a:r>
          </a:p>
        </p:txBody>
      </p:sp>
      <p:sp>
        <p:nvSpPr>
          <p:cNvPr id="3" name="Subtitle 2">
            <a:extLst>
              <a:ext uri="{FF2B5EF4-FFF2-40B4-BE49-F238E27FC236}">
                <a16:creationId xmlns:a16="http://schemas.microsoft.com/office/drawing/2014/main" id="{888959A4-A677-5FA1-F86C-F262BF810312}"/>
              </a:ext>
            </a:extLst>
          </p:cNvPr>
          <p:cNvSpPr>
            <a:spLocks noGrp="1"/>
          </p:cNvSpPr>
          <p:nvPr>
            <p:ph type="subTitle" idx="1"/>
          </p:nvPr>
        </p:nvSpPr>
        <p:spPr>
          <a:xfrm>
            <a:off x="335974" y="2633858"/>
            <a:ext cx="8458200" cy="1590285"/>
          </a:xfrm>
        </p:spPr>
        <p:txBody>
          <a:bodyPr>
            <a:normAutofit fontScale="70000" lnSpcReduction="20000"/>
          </a:bodyPr>
          <a:lstStyle/>
          <a:p>
            <a:pPr algn="ctr"/>
            <a:r>
              <a:rPr lang="en-US" sz="2700" i="0" dirty="0">
                <a:latin typeface="Avenir Next LT Pro Light" panose="020B0304020202020204" pitchFamily="34" charset="0"/>
              </a:rPr>
              <a:t>Anna Fisher</a:t>
            </a:r>
          </a:p>
          <a:p>
            <a:pPr algn="ctr"/>
            <a:r>
              <a:rPr lang="en-US" sz="2700" i="0" dirty="0">
                <a:latin typeface="Avenir Next LT Pro Light" panose="020B0304020202020204" pitchFamily="34" charset="0"/>
              </a:rPr>
              <a:t>Program Director</a:t>
            </a:r>
          </a:p>
          <a:p>
            <a:pPr algn="ctr"/>
            <a:r>
              <a:rPr lang="en-US" i="0" dirty="0">
                <a:latin typeface="Avenir Next LT Pro Light" panose="020B0304020202020204" pitchFamily="34" charset="0"/>
              </a:rPr>
              <a:t>Developmental Sciences Program</a:t>
            </a:r>
          </a:p>
          <a:p>
            <a:pPr algn="ctr"/>
            <a:r>
              <a:rPr lang="en-US" i="0" dirty="0">
                <a:latin typeface="Avenir Next LT Pro Light" panose="020B0304020202020204" pitchFamily="34" charset="0"/>
              </a:rPr>
              <a:t>Division of Behavioral and Cognitive Science</a:t>
            </a:r>
          </a:p>
          <a:p>
            <a:pPr algn="ctr"/>
            <a:r>
              <a:rPr lang="en-US" i="0" dirty="0">
                <a:latin typeface="Avenir Next LT Pro Light" panose="020B0304020202020204" pitchFamily="34" charset="0"/>
              </a:rPr>
              <a:t>Directorate for Social, Behavioral, and Economic Sciences</a:t>
            </a:r>
          </a:p>
          <a:p>
            <a:pPr algn="ctr"/>
            <a:r>
              <a:rPr lang="en-US" i="0" dirty="0">
                <a:latin typeface="Avenir Next LT Pro Light" panose="020B0304020202020204" pitchFamily="34" charset="0"/>
              </a:rPr>
              <a:t>avfisher@nsf.gov</a:t>
            </a:r>
          </a:p>
        </p:txBody>
      </p:sp>
      <p:sp>
        <p:nvSpPr>
          <p:cNvPr id="2" name="Slide Number Placeholder 1">
            <a:extLst>
              <a:ext uri="{FF2B5EF4-FFF2-40B4-BE49-F238E27FC236}">
                <a16:creationId xmlns:a16="http://schemas.microsoft.com/office/drawing/2014/main" id="{F3BED207-66A4-402A-843C-DE166AFC9275}"/>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40</a:t>
            </a:fld>
            <a:endParaRPr lang="en-US">
              <a:solidFill>
                <a:srgbClr val="FFFFFF"/>
              </a:solidFill>
            </a:endParaRPr>
          </a:p>
        </p:txBody>
      </p:sp>
      <p:sp>
        <p:nvSpPr>
          <p:cNvPr id="4" name="flSlide21Footer" descr="  ">
            <a:extLst>
              <a:ext uri="{FF2B5EF4-FFF2-40B4-BE49-F238E27FC236}">
                <a16:creationId xmlns:a16="http://schemas.microsoft.com/office/drawing/2014/main" id="{617C19B0-AF1A-8C8E-3A83-A30CB22C4E73}"/>
              </a:ext>
            </a:extLst>
          </p:cNvPr>
          <p:cNvSpPr txBox="1"/>
          <p:nvPr/>
        </p:nvSpPr>
        <p:spPr>
          <a:xfrm>
            <a:off x="0" y="5760720"/>
            <a:ext cx="229550" cy="190501"/>
          </a:xfrm>
          <a:prstGeom prst="rect">
            <a:avLst/>
          </a:prstGeom>
          <a:noFill/>
        </p:spPr>
        <p:txBody>
          <a:bodyPr vert="horz" wrap="none" rtlCol="0">
            <a:spAutoFit/>
          </a:bodyPr>
          <a:lstStyle/>
          <a:p>
            <a:pPr defTabSz="685800"/>
            <a:r>
              <a:rPr lang="en-US" sz="638">
                <a:solidFill>
                  <a:srgbClr val="000000"/>
                </a:solidFill>
                <a:latin typeface="Microsoft Sans Serif" panose="020B0604020202020204" pitchFamily="34" charset="0"/>
              </a:rPr>
              <a:t>  </a:t>
            </a:r>
          </a:p>
        </p:txBody>
      </p:sp>
      <p:sp>
        <p:nvSpPr>
          <p:cNvPr id="6" name="hcSlide21Header">
            <a:extLst>
              <a:ext uri="{FF2B5EF4-FFF2-40B4-BE49-F238E27FC236}">
                <a16:creationId xmlns:a16="http://schemas.microsoft.com/office/drawing/2014/main" id="{1689DE21-88BF-F053-BC65-7CAC6AFA348A}"/>
              </a:ext>
            </a:extLst>
          </p:cNvPr>
          <p:cNvSpPr txBox="1"/>
          <p:nvPr/>
        </p:nvSpPr>
        <p:spPr>
          <a:xfrm>
            <a:off x="4495801" y="857250"/>
            <a:ext cx="184731" cy="300082"/>
          </a:xfrm>
          <a:prstGeom prst="rect">
            <a:avLst/>
          </a:prstGeom>
          <a:noFill/>
        </p:spPr>
        <p:txBody>
          <a:bodyPr vert="horz" wrap="none" rtlCol="0">
            <a:spAutoFit/>
          </a:bodyPr>
          <a:lstStyle/>
          <a:p>
            <a:pPr defTabSz="685800"/>
            <a:endParaRPr lang="en-US" sz="1350">
              <a:solidFill>
                <a:srgbClr val="000000"/>
              </a:solidFill>
              <a:latin typeface="Open Sans"/>
            </a:endParaRPr>
          </a:p>
        </p:txBody>
      </p:sp>
    </p:spTree>
    <p:extLst>
      <p:ext uri="{BB962C8B-B14F-4D97-AF65-F5344CB8AC3E}">
        <p14:creationId xmlns:p14="http://schemas.microsoft.com/office/powerpoint/2010/main" val="326583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03B-7E22-6522-16EA-DF8FA76E55A8}"/>
              </a:ext>
            </a:extLst>
          </p:cNvPr>
          <p:cNvSpPr>
            <a:spLocks noGrp="1"/>
          </p:cNvSpPr>
          <p:nvPr>
            <p:ph type="title"/>
          </p:nvPr>
        </p:nvSpPr>
        <p:spPr/>
        <p:txBody>
          <a:bodyPr/>
          <a:lstStyle/>
          <a:p>
            <a:r>
              <a:rPr lang="en-US" b="1" dirty="0">
                <a:latin typeface="Avenir Next LT Pro Demi" panose="020B0704020202020204" pitchFamily="34" charset="0"/>
              </a:rPr>
              <a:t>NSF: Brief Introduction</a:t>
            </a:r>
          </a:p>
        </p:txBody>
      </p:sp>
      <p:sp>
        <p:nvSpPr>
          <p:cNvPr id="3" name="Content Placeholder 2">
            <a:extLst>
              <a:ext uri="{FF2B5EF4-FFF2-40B4-BE49-F238E27FC236}">
                <a16:creationId xmlns:a16="http://schemas.microsoft.com/office/drawing/2014/main" id="{F6C0A88A-406A-5FC3-EF71-9AAB9AB8B7AB}"/>
              </a:ext>
            </a:extLst>
          </p:cNvPr>
          <p:cNvSpPr>
            <a:spLocks noGrp="1"/>
          </p:cNvSpPr>
          <p:nvPr>
            <p:ph idx="1"/>
          </p:nvPr>
        </p:nvSpPr>
        <p:spPr>
          <a:xfrm>
            <a:off x="342900" y="1985963"/>
            <a:ext cx="8458200" cy="3571875"/>
          </a:xfrm>
        </p:spPr>
        <p:txBody>
          <a:bodyPr>
            <a:normAutofit/>
          </a:bodyPr>
          <a:lstStyle/>
          <a:p>
            <a:pPr algn="l"/>
            <a:r>
              <a:rPr lang="en-US" sz="195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The U.S. National Science Foundation is an independent federal agency that supports science and engineering in all 50 states and U.S. territories.</a:t>
            </a:r>
          </a:p>
          <a:p>
            <a:pPr algn="l"/>
            <a:endParaRPr lang="en-US" sz="75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endParaRPr>
          </a:p>
          <a:p>
            <a:pPr algn="l"/>
            <a:r>
              <a:rPr lang="en-US" sz="195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NSF was established in 1950 by Congress to:</a:t>
            </a:r>
          </a:p>
          <a:p>
            <a:pPr lvl="1"/>
            <a:r>
              <a:rPr lang="en-US" sz="1800" b="1"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Promote </a:t>
            </a:r>
            <a:r>
              <a:rPr lang="en-US" sz="180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the progress of science.</a:t>
            </a:r>
          </a:p>
          <a:p>
            <a:pPr lvl="1"/>
            <a:r>
              <a:rPr lang="en-US" sz="1800" b="1"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Advance </a:t>
            </a:r>
            <a:r>
              <a:rPr lang="en-US" sz="180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the national health, prosperity and welfare.</a:t>
            </a:r>
          </a:p>
          <a:p>
            <a:pPr lvl="1"/>
            <a:r>
              <a:rPr lang="en-US" sz="1800" b="1"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Secure </a:t>
            </a:r>
            <a:r>
              <a:rPr lang="en-US" sz="180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the national defense.</a:t>
            </a:r>
          </a:p>
          <a:p>
            <a:pPr lvl="1"/>
            <a:endParaRPr lang="en-US" sz="75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endParaRPr>
          </a:p>
          <a:p>
            <a:pPr algn="l"/>
            <a:r>
              <a:rPr lang="en-US" sz="1950" dirty="0">
                <a:solidFill>
                  <a:schemeClr val="tx1">
                    <a:lumMod val="75000"/>
                    <a:lumOff val="25000"/>
                  </a:schemeClr>
                </a:solidFill>
                <a:latin typeface="Avenir Next LT Pro" panose="020B0504020202020204" pitchFamily="34" charset="0"/>
                <a:ea typeface="Nirmala Text" panose="020B0502040204020203" pitchFamily="34" charset="0"/>
                <a:cs typeface="Nirmala Text" panose="020B0502040204020203" pitchFamily="34" charset="0"/>
              </a:rPr>
              <a:t>NSF investments account for ~25% of federal support to America's colleges and universities for basic research.</a:t>
            </a:r>
            <a:endParaRPr lang="en-US" sz="195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1DFFBD2B-7C91-9A0D-30E4-12CD458FD930}"/>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41</a:t>
            </a:fld>
            <a:endParaRPr lang="en-US">
              <a:solidFill>
                <a:srgbClr val="FFFFFF"/>
              </a:solidFill>
            </a:endParaRPr>
          </a:p>
        </p:txBody>
      </p:sp>
    </p:spTree>
    <p:extLst>
      <p:ext uri="{BB962C8B-B14F-4D97-AF65-F5344CB8AC3E}">
        <p14:creationId xmlns:p14="http://schemas.microsoft.com/office/powerpoint/2010/main" val="256576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D24C-16B4-F477-B836-E8E68ED4E47F}"/>
              </a:ext>
            </a:extLst>
          </p:cNvPr>
          <p:cNvSpPr>
            <a:spLocks noGrp="1"/>
          </p:cNvSpPr>
          <p:nvPr>
            <p:ph type="title"/>
          </p:nvPr>
        </p:nvSpPr>
        <p:spPr/>
        <p:txBody>
          <a:bodyPr/>
          <a:lstStyle/>
          <a:p>
            <a:r>
              <a:rPr lang="en-US" b="1" dirty="0">
                <a:latin typeface="Avenir Next LT Pro Demi" panose="020B0704020202020204" pitchFamily="34" charset="0"/>
              </a:rPr>
              <a:t>NSF/SBE Initiatives to Increase Diversity</a:t>
            </a:r>
          </a:p>
        </p:txBody>
      </p:sp>
      <p:sp>
        <p:nvSpPr>
          <p:cNvPr id="3" name="Content Placeholder 2">
            <a:extLst>
              <a:ext uri="{FF2B5EF4-FFF2-40B4-BE49-F238E27FC236}">
                <a16:creationId xmlns:a16="http://schemas.microsoft.com/office/drawing/2014/main" id="{771CBEFF-9952-DF4F-4F60-D41E52E42A2F}"/>
              </a:ext>
            </a:extLst>
          </p:cNvPr>
          <p:cNvSpPr>
            <a:spLocks noGrp="1"/>
          </p:cNvSpPr>
          <p:nvPr>
            <p:ph idx="1"/>
          </p:nvPr>
        </p:nvSpPr>
        <p:spPr/>
        <p:txBody>
          <a:bodyPr/>
          <a:lstStyle/>
          <a:p>
            <a:r>
              <a:rPr lang="en-US" dirty="0">
                <a:latin typeface="Avenir Next LT Pro" panose="020B0504020202020204" pitchFamily="34" charset="0"/>
              </a:rPr>
              <a:t>Agency-wide </a:t>
            </a:r>
          </a:p>
          <a:p>
            <a:endParaRPr lang="en-US" dirty="0">
              <a:latin typeface="Avenir Next LT Pro" panose="020B0504020202020204" pitchFamily="34" charset="0"/>
            </a:endParaRPr>
          </a:p>
          <a:p>
            <a:r>
              <a:rPr lang="en-US" dirty="0">
                <a:latin typeface="Avenir Next LT Pro" panose="020B0504020202020204" pitchFamily="34" charset="0"/>
              </a:rPr>
              <a:t>Directorate-level (Social, Behavioral &amp; Economic Sciences)</a:t>
            </a:r>
          </a:p>
          <a:p>
            <a:endParaRPr lang="en-US" dirty="0">
              <a:latin typeface="Avenir Next LT Pro" panose="020B0504020202020204" pitchFamily="34" charset="0"/>
            </a:endParaRPr>
          </a:p>
          <a:p>
            <a:r>
              <a:rPr lang="en-US" dirty="0">
                <a:latin typeface="Avenir Next LT Pro" panose="020B0504020202020204" pitchFamily="34" charset="0"/>
              </a:rPr>
              <a:t>Program-level (Developmental Sciences)</a:t>
            </a:r>
          </a:p>
          <a:p>
            <a:pPr marL="0" indent="0">
              <a:buNone/>
            </a:pPr>
            <a:endParaRPr lang="en-US" dirty="0">
              <a:latin typeface="Avenir Next LT Pro" panose="020B0504020202020204" pitchFamily="34" charset="0"/>
            </a:endParaRPr>
          </a:p>
          <a:p>
            <a:r>
              <a:rPr lang="en-US" dirty="0">
                <a:latin typeface="Avenir Next LT Pro" panose="020B0504020202020204" pitchFamily="34" charset="0"/>
              </a:rPr>
              <a:t>DCLs (initiatives)</a:t>
            </a:r>
          </a:p>
          <a:p>
            <a:endParaRPr lang="en-US" dirty="0"/>
          </a:p>
        </p:txBody>
      </p:sp>
      <p:sp>
        <p:nvSpPr>
          <p:cNvPr id="4" name="Slide Number Placeholder 3">
            <a:extLst>
              <a:ext uri="{FF2B5EF4-FFF2-40B4-BE49-F238E27FC236}">
                <a16:creationId xmlns:a16="http://schemas.microsoft.com/office/drawing/2014/main" id="{DBC716CE-416A-242D-554F-B34D42BF5A1A}"/>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42</a:t>
            </a:fld>
            <a:endParaRPr lang="en-US">
              <a:solidFill>
                <a:srgbClr val="FFFFFF"/>
              </a:solidFill>
            </a:endParaRPr>
          </a:p>
        </p:txBody>
      </p:sp>
    </p:spTree>
    <p:extLst>
      <p:ext uri="{BB962C8B-B14F-4D97-AF65-F5344CB8AC3E}">
        <p14:creationId xmlns:p14="http://schemas.microsoft.com/office/powerpoint/2010/main" val="404886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3E5B78-D13D-AB46-1EC2-F4D9B064516D}"/>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43</a:t>
            </a:fld>
            <a:endParaRPr lang="en-US">
              <a:solidFill>
                <a:srgbClr val="FFFFFF"/>
              </a:solidFill>
            </a:endParaRPr>
          </a:p>
        </p:txBody>
      </p:sp>
      <p:pic>
        <p:nvPicPr>
          <p:cNvPr id="6" name="Picture 5" descr="A map of the united states&#10;&#10;Description automatically generated">
            <a:extLst>
              <a:ext uri="{FF2B5EF4-FFF2-40B4-BE49-F238E27FC236}">
                <a16:creationId xmlns:a16="http://schemas.microsoft.com/office/drawing/2014/main" id="{F2F7A1A7-88B8-8814-3B2A-94EE1FB54ABC}"/>
              </a:ext>
            </a:extLst>
          </p:cNvPr>
          <p:cNvPicPr>
            <a:picLocks noChangeAspect="1"/>
          </p:cNvPicPr>
          <p:nvPr/>
        </p:nvPicPr>
        <p:blipFill rotWithShape="1">
          <a:blip r:embed="rId3"/>
          <a:srcRect l="8824" t="13020" r="57735" b="77882"/>
          <a:stretch/>
        </p:blipFill>
        <p:spPr>
          <a:xfrm>
            <a:off x="2253643" y="1048282"/>
            <a:ext cx="4636714" cy="709576"/>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69D82357-405D-4A54-9AD8-342656F2FD88}"/>
              </a:ext>
            </a:extLst>
          </p:cNvPr>
          <p:cNvPicPr>
            <a:picLocks noChangeAspect="1"/>
          </p:cNvPicPr>
          <p:nvPr/>
        </p:nvPicPr>
        <p:blipFill rotWithShape="1">
          <a:blip r:embed="rId3"/>
          <a:srcRect l="32381" t="31686" r="11502" b="22588"/>
          <a:stretch/>
        </p:blipFill>
        <p:spPr>
          <a:xfrm>
            <a:off x="1307053" y="2086081"/>
            <a:ext cx="6922547" cy="3172834"/>
          </a:xfrm>
          <a:prstGeom prst="rect">
            <a:avLst/>
          </a:prstGeom>
        </p:spPr>
      </p:pic>
      <p:sp>
        <p:nvSpPr>
          <p:cNvPr id="11" name="TextBox 10">
            <a:extLst>
              <a:ext uri="{FF2B5EF4-FFF2-40B4-BE49-F238E27FC236}">
                <a16:creationId xmlns:a16="http://schemas.microsoft.com/office/drawing/2014/main" id="{59C8B1A5-E8D3-AAB0-A9EA-EEDA94E915F6}"/>
              </a:ext>
            </a:extLst>
          </p:cNvPr>
          <p:cNvSpPr txBox="1"/>
          <p:nvPr/>
        </p:nvSpPr>
        <p:spPr>
          <a:xfrm>
            <a:off x="3316129" y="1844051"/>
            <a:ext cx="2305439" cy="323165"/>
          </a:xfrm>
          <a:prstGeom prst="rect">
            <a:avLst/>
          </a:prstGeom>
          <a:noFill/>
        </p:spPr>
        <p:txBody>
          <a:bodyPr wrap="none" rtlCol="0">
            <a:spAutoFit/>
          </a:bodyPr>
          <a:lstStyle/>
          <a:p>
            <a:pPr defTabSz="685800"/>
            <a:r>
              <a:rPr lang="en-US" sz="1500" b="1" dirty="0">
                <a:solidFill>
                  <a:srgbClr val="000000">
                    <a:lumMod val="75000"/>
                    <a:lumOff val="25000"/>
                  </a:srgbClr>
                </a:solidFill>
                <a:latin typeface="Open Sans"/>
              </a:rPr>
              <a:t>New Awards 2020-2024</a:t>
            </a:r>
          </a:p>
        </p:txBody>
      </p:sp>
    </p:spTree>
    <p:extLst>
      <p:ext uri="{BB962C8B-B14F-4D97-AF65-F5344CB8AC3E}">
        <p14:creationId xmlns:p14="http://schemas.microsoft.com/office/powerpoint/2010/main" val="282844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975758"/>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Open Sans"/>
            </a:endParaRPr>
          </a:p>
        </p:txBody>
      </p:sp>
      <p:sp>
        <p:nvSpPr>
          <p:cNvPr id="2" name="Title 1">
            <a:extLst>
              <a:ext uri="{FF2B5EF4-FFF2-40B4-BE49-F238E27FC236}">
                <a16:creationId xmlns:a16="http://schemas.microsoft.com/office/drawing/2014/main" id="{93D098E0-7019-FAF3-3F32-1F2B04153E9D}"/>
              </a:ext>
            </a:extLst>
          </p:cNvPr>
          <p:cNvSpPr>
            <a:spLocks noGrp="1"/>
          </p:cNvSpPr>
          <p:nvPr>
            <p:ph type="title"/>
          </p:nvPr>
        </p:nvSpPr>
        <p:spPr>
          <a:xfrm>
            <a:off x="771525" y="2332700"/>
            <a:ext cx="1971675" cy="1910443"/>
          </a:xfrm>
          <a:noFill/>
        </p:spPr>
        <p:txBody>
          <a:bodyPr vert="horz" lIns="68580" tIns="34290" rIns="68580" bIns="34290" rtlCol="0" anchor="ctr">
            <a:normAutofit/>
          </a:bodyPr>
          <a:lstStyle/>
          <a:p>
            <a:pPr algn="ctr"/>
            <a:r>
              <a:rPr lang="en-US" sz="2475" b="1" dirty="0" err="1">
                <a:solidFill>
                  <a:srgbClr val="FFFFFF"/>
                </a:solidFill>
                <a:latin typeface="Avenir Next LT Pro Demi" panose="020B0704020202020204" pitchFamily="34" charset="0"/>
                <a:ea typeface="+mj-ea"/>
                <a:cs typeface="+mj-cs"/>
              </a:rPr>
              <a:t>EPSCoR</a:t>
            </a:r>
            <a:r>
              <a:rPr lang="en-US" sz="2475" b="1" dirty="0">
                <a:solidFill>
                  <a:srgbClr val="FFFFFF"/>
                </a:solidFill>
                <a:latin typeface="Avenir Next LT Pro Demi" panose="020B0704020202020204" pitchFamily="34" charset="0"/>
                <a:ea typeface="+mj-ea"/>
                <a:cs typeface="+mj-cs"/>
              </a:rPr>
              <a:t> Jurisdictions Map</a:t>
            </a:r>
          </a:p>
        </p:txBody>
      </p:sp>
      <p:pic>
        <p:nvPicPr>
          <p:cNvPr id="6" name="Content Placeholder 5" descr="A map of the united states&#10;&#10;Description automatically generated">
            <a:extLst>
              <a:ext uri="{FF2B5EF4-FFF2-40B4-BE49-F238E27FC236}">
                <a16:creationId xmlns:a16="http://schemas.microsoft.com/office/drawing/2014/main" id="{A5A5D9E7-CA1A-37F7-B666-ACBA7BB29217}"/>
              </a:ext>
            </a:extLst>
          </p:cNvPr>
          <p:cNvPicPr>
            <a:picLocks noGrp="1" noChangeAspect="1"/>
          </p:cNvPicPr>
          <p:nvPr>
            <p:ph idx="1"/>
          </p:nvPr>
        </p:nvPicPr>
        <p:blipFill>
          <a:blip r:embed="rId3"/>
          <a:stretch>
            <a:fillRect/>
          </a:stretch>
        </p:blipFill>
        <p:spPr>
          <a:xfrm>
            <a:off x="3582987" y="1908826"/>
            <a:ext cx="5085525" cy="3038601"/>
          </a:xfrm>
          <a:prstGeom prst="rect">
            <a:avLst/>
          </a:prstGeom>
        </p:spPr>
      </p:pic>
      <p:sp>
        <p:nvSpPr>
          <p:cNvPr id="4" name="Slide Number Placeholder 3">
            <a:extLst>
              <a:ext uri="{FF2B5EF4-FFF2-40B4-BE49-F238E27FC236}">
                <a16:creationId xmlns:a16="http://schemas.microsoft.com/office/drawing/2014/main" id="{7C276EDB-2203-8C8E-3935-3CC37B883A37}"/>
              </a:ext>
            </a:extLst>
          </p:cNvPr>
          <p:cNvSpPr>
            <a:spLocks noGrp="1"/>
          </p:cNvSpPr>
          <p:nvPr>
            <p:ph type="sldNum" sz="quarter" idx="12"/>
          </p:nvPr>
        </p:nvSpPr>
        <p:spPr>
          <a:xfrm>
            <a:off x="8275638" y="5624513"/>
            <a:ext cx="385762" cy="273844"/>
          </a:xfrm>
        </p:spPr>
        <p:txBody>
          <a:bodyPr vert="horz" lIns="68580" tIns="34290" rIns="68580" bIns="34290" rtlCol="0" anchor="ctr">
            <a:normAutofit/>
          </a:bodyPr>
          <a:lstStyle/>
          <a:p>
            <a:pPr defTabSz="685800">
              <a:spcAft>
                <a:spcPts val="450"/>
              </a:spcAft>
            </a:pPr>
            <a:fld id="{4710E8EA-57F6-764C-8914-AEEABF058192}" type="slidenum">
              <a:rPr lang="en-US">
                <a:solidFill>
                  <a:srgbClr val="000000">
                    <a:alpha val="80000"/>
                  </a:srgbClr>
                </a:solidFill>
                <a:latin typeface="Open Sans"/>
              </a:rPr>
              <a:pPr defTabSz="685800">
                <a:spcAft>
                  <a:spcPts val="450"/>
                </a:spcAft>
              </a:pPr>
              <a:t>44</a:t>
            </a:fld>
            <a:endParaRPr lang="en-US">
              <a:solidFill>
                <a:srgbClr val="000000">
                  <a:alpha val="80000"/>
                </a:srgbClr>
              </a:solidFill>
              <a:latin typeface="Open Sans"/>
            </a:endParaRPr>
          </a:p>
        </p:txBody>
      </p:sp>
    </p:spTree>
    <p:extLst>
      <p:ext uri="{BB962C8B-B14F-4D97-AF65-F5344CB8AC3E}">
        <p14:creationId xmlns:p14="http://schemas.microsoft.com/office/powerpoint/2010/main" val="31822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6D0B-587D-F744-C8F9-B89188797A6A}"/>
              </a:ext>
            </a:extLst>
          </p:cNvPr>
          <p:cNvSpPr>
            <a:spLocks noGrp="1"/>
          </p:cNvSpPr>
          <p:nvPr>
            <p:ph type="title"/>
          </p:nvPr>
        </p:nvSpPr>
        <p:spPr/>
        <p:txBody>
          <a:bodyPr/>
          <a:lstStyle/>
          <a:p>
            <a:r>
              <a:rPr lang="en-US" b="1" dirty="0">
                <a:latin typeface="Avenir Next LT Pro Demi" panose="020B0704020202020204" pitchFamily="34" charset="0"/>
              </a:rPr>
              <a:t>Build and Broaden (SBE)</a:t>
            </a:r>
          </a:p>
        </p:txBody>
      </p:sp>
      <p:sp>
        <p:nvSpPr>
          <p:cNvPr id="3" name="Content Placeholder 2">
            <a:extLst>
              <a:ext uri="{FF2B5EF4-FFF2-40B4-BE49-F238E27FC236}">
                <a16:creationId xmlns:a16="http://schemas.microsoft.com/office/drawing/2014/main" id="{34EF7BCE-08CE-EC05-C61E-C94A5DCA0FD6}"/>
              </a:ext>
            </a:extLst>
          </p:cNvPr>
          <p:cNvSpPr>
            <a:spLocks noGrp="1"/>
          </p:cNvSpPr>
          <p:nvPr>
            <p:ph idx="1"/>
          </p:nvPr>
        </p:nvSpPr>
        <p:spPr/>
        <p:txBody>
          <a:bodyPr>
            <a:normAutofit/>
          </a:bodyPr>
          <a:lstStyle/>
          <a:p>
            <a:r>
              <a:rPr lang="en-US" dirty="0">
                <a:latin typeface="Avenir Next LT Pro" panose="020B0504020202020204" pitchFamily="34" charset="0"/>
              </a:rPr>
              <a:t>The </a:t>
            </a:r>
            <a:r>
              <a:rPr lang="en-US" b="1" dirty="0">
                <a:latin typeface="Avenir Next LT Pro" panose="020B0504020202020204" pitchFamily="34" charset="0"/>
              </a:rPr>
              <a:t>Build and Broaden</a:t>
            </a:r>
            <a:r>
              <a:rPr lang="en-US" dirty="0">
                <a:latin typeface="Avenir Next LT Pro" panose="020B0504020202020204" pitchFamily="34" charset="0"/>
              </a:rPr>
              <a:t> program within the SBE directorate supports fundamental SBE research and research capacity at minority-serving institutions</a:t>
            </a:r>
          </a:p>
          <a:p>
            <a:endParaRPr lang="en-US" sz="750" dirty="0">
              <a:latin typeface="Avenir Next LT Pro" panose="020B0504020202020204" pitchFamily="34" charset="0"/>
            </a:endParaRPr>
          </a:p>
          <a:p>
            <a:r>
              <a:rPr lang="en-US" dirty="0">
                <a:latin typeface="Avenir Next LT Pro" panose="020B0504020202020204" pitchFamily="34" charset="0"/>
              </a:rPr>
              <a:t>Partnerships can be with or among MSIs</a:t>
            </a:r>
          </a:p>
          <a:p>
            <a:endParaRPr lang="en-US" sz="750" dirty="0">
              <a:latin typeface="Avenir Next LT Pro" panose="020B0504020202020204" pitchFamily="34" charset="0"/>
            </a:endParaRPr>
          </a:p>
          <a:p>
            <a:r>
              <a:rPr lang="en-US" dirty="0">
                <a:latin typeface="Avenir Next LT Pro" panose="020B0504020202020204" pitchFamily="34" charset="0"/>
              </a:rPr>
              <a:t>Proposals that outline research projects in SBE sciences that increase students’ pursuit of graduate training, enhance PI productivity, build research capacity, or cultivate partnerships are especially encouraged </a:t>
            </a:r>
          </a:p>
          <a:p>
            <a:endParaRPr lang="en-US" dirty="0"/>
          </a:p>
        </p:txBody>
      </p:sp>
      <p:sp>
        <p:nvSpPr>
          <p:cNvPr id="4" name="Slide Number Placeholder 3">
            <a:extLst>
              <a:ext uri="{FF2B5EF4-FFF2-40B4-BE49-F238E27FC236}">
                <a16:creationId xmlns:a16="http://schemas.microsoft.com/office/drawing/2014/main" id="{43DD5493-54DD-28BE-E250-78530682D218}"/>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45</a:t>
            </a:fld>
            <a:endParaRPr lang="en-US">
              <a:solidFill>
                <a:srgbClr val="FFFFFF"/>
              </a:solidFill>
            </a:endParaRPr>
          </a:p>
        </p:txBody>
      </p:sp>
    </p:spTree>
    <p:extLst>
      <p:ext uri="{BB962C8B-B14F-4D97-AF65-F5344CB8AC3E}">
        <p14:creationId xmlns:p14="http://schemas.microsoft.com/office/powerpoint/2010/main" val="4603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9F3D-8EA3-013E-1218-19E9426F24C8}"/>
              </a:ext>
            </a:extLst>
          </p:cNvPr>
          <p:cNvSpPr>
            <a:spLocks noGrp="1"/>
          </p:cNvSpPr>
          <p:nvPr>
            <p:ph type="title"/>
          </p:nvPr>
        </p:nvSpPr>
        <p:spPr/>
        <p:txBody>
          <a:bodyPr/>
          <a:lstStyle/>
          <a:p>
            <a:r>
              <a:rPr lang="en-US" b="1" dirty="0">
                <a:latin typeface="Avenir Next LT Pro Demi" panose="020B0704020202020204" pitchFamily="34" charset="0"/>
              </a:rPr>
              <a:t>Science of Broadening Participation (SBE)</a:t>
            </a:r>
          </a:p>
        </p:txBody>
      </p:sp>
      <p:sp>
        <p:nvSpPr>
          <p:cNvPr id="3" name="Content Placeholder 2">
            <a:extLst>
              <a:ext uri="{FF2B5EF4-FFF2-40B4-BE49-F238E27FC236}">
                <a16:creationId xmlns:a16="http://schemas.microsoft.com/office/drawing/2014/main" id="{4809987C-B639-A76C-DDD0-3612EE43631B}"/>
              </a:ext>
            </a:extLst>
          </p:cNvPr>
          <p:cNvSpPr>
            <a:spLocks noGrp="1"/>
          </p:cNvSpPr>
          <p:nvPr>
            <p:ph idx="1"/>
          </p:nvPr>
        </p:nvSpPr>
        <p:spPr>
          <a:xfrm>
            <a:off x="342901" y="2226469"/>
            <a:ext cx="8115300" cy="2722095"/>
          </a:xfrm>
        </p:spPr>
        <p:txBody>
          <a:bodyPr>
            <a:normAutofit fontScale="92500" lnSpcReduction="10000"/>
          </a:bodyPr>
          <a:lstStyle/>
          <a:p>
            <a:r>
              <a:rPr lang="en-US" dirty="0">
                <a:latin typeface="Avenir Next LT Pro" panose="020B0504020202020204" pitchFamily="34" charset="0"/>
              </a:rPr>
              <a:t>The Science of Broadening Participation uses the theories, methods, and analytic techniques of the SBE and learning sciences to understand factors that enhance as well as barriers that hinder our ability to expand participation in education, the workforce, and major social institutions</a:t>
            </a:r>
          </a:p>
          <a:p>
            <a:endParaRPr lang="en-US" sz="750" dirty="0">
              <a:latin typeface="Avenir Next LT Pro" panose="020B0504020202020204" pitchFamily="34" charset="0"/>
            </a:endParaRPr>
          </a:p>
          <a:p>
            <a:r>
              <a:rPr lang="en-US" dirty="0">
                <a:latin typeface="Avenir Next LT Pro" panose="020B0504020202020204" pitchFamily="34" charset="0"/>
              </a:rPr>
              <a:t>Submit through core program but indicate appropriate for SBP</a:t>
            </a:r>
          </a:p>
          <a:p>
            <a:endParaRPr lang="en-US" dirty="0">
              <a:latin typeface="Avenir Next LT Pro" panose="020B0504020202020204" pitchFamily="34" charset="0"/>
            </a:endParaRPr>
          </a:p>
          <a:p>
            <a:r>
              <a:rPr lang="en-US" b="1" dirty="0">
                <a:latin typeface="Avenir Next LT Pro" panose="020B0504020202020204" pitchFamily="34" charset="0"/>
              </a:rPr>
              <a:t>SBE Postdoctoral Research Fellowship Program</a:t>
            </a:r>
            <a:r>
              <a:rPr lang="en-US" dirty="0">
                <a:latin typeface="Avenir Next LT Pro" panose="020B0504020202020204" pitchFamily="34" charset="0"/>
              </a:rPr>
              <a:t> includes a </a:t>
            </a:r>
            <a:r>
              <a:rPr lang="en-US" b="1" dirty="0">
                <a:latin typeface="Avenir Next LT Pro" panose="020B0504020202020204" pitchFamily="34" charset="0"/>
              </a:rPr>
              <a:t>Broadening Participation </a:t>
            </a:r>
            <a:r>
              <a:rPr lang="en-US" dirty="0">
                <a:latin typeface="Avenir Next LT Pro" panose="020B0504020202020204" pitchFamily="34" charset="0"/>
              </a:rPr>
              <a:t>track: it offers fellowships to increase the diversity of post-doctoral level researchers, specifically increase the participation of scientists from underrepresented groups </a:t>
            </a:r>
            <a:endParaRPr lang="en-US" b="1"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FAA3F236-47A7-FD35-3C41-C0A022213480}"/>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46</a:t>
            </a:fld>
            <a:endParaRPr lang="en-US">
              <a:solidFill>
                <a:srgbClr val="FFFFFF"/>
              </a:solidFill>
            </a:endParaRPr>
          </a:p>
        </p:txBody>
      </p:sp>
    </p:spTree>
    <p:extLst>
      <p:ext uri="{BB962C8B-B14F-4D97-AF65-F5344CB8AC3E}">
        <p14:creationId xmlns:p14="http://schemas.microsoft.com/office/powerpoint/2010/main" val="319877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D2DB-5144-335E-9F1A-FD673605DD08}"/>
              </a:ext>
            </a:extLst>
          </p:cNvPr>
          <p:cNvSpPr>
            <a:spLocks noGrp="1"/>
          </p:cNvSpPr>
          <p:nvPr>
            <p:ph type="title"/>
          </p:nvPr>
        </p:nvSpPr>
        <p:spPr/>
        <p:txBody>
          <a:bodyPr/>
          <a:lstStyle/>
          <a:p>
            <a:r>
              <a:rPr lang="en-US" b="1" dirty="0">
                <a:latin typeface="Avenir Next LT Pro Demi" panose="020B0704020202020204" pitchFamily="34" charset="0"/>
              </a:rPr>
              <a:t>Developmental Sciences Program (SBE): </a:t>
            </a:r>
            <a:br>
              <a:rPr lang="en-US" b="1" dirty="0">
                <a:latin typeface="Avenir Next LT Pro Demi" panose="020B0704020202020204" pitchFamily="34" charset="0"/>
              </a:rPr>
            </a:br>
            <a:r>
              <a:rPr lang="en-US" b="1" dirty="0">
                <a:latin typeface="Avenir Next LT Pro Demi" panose="020B0704020202020204" pitchFamily="34" charset="0"/>
              </a:rPr>
              <a:t>New Program Solicitation</a:t>
            </a:r>
          </a:p>
        </p:txBody>
      </p:sp>
      <p:sp>
        <p:nvSpPr>
          <p:cNvPr id="3" name="Content Placeholder 2">
            <a:extLst>
              <a:ext uri="{FF2B5EF4-FFF2-40B4-BE49-F238E27FC236}">
                <a16:creationId xmlns:a16="http://schemas.microsoft.com/office/drawing/2014/main" id="{B36677AA-0B8B-3F0D-3DF7-7BAA2D1CE564}"/>
              </a:ext>
            </a:extLst>
          </p:cNvPr>
          <p:cNvSpPr>
            <a:spLocks noGrp="1"/>
          </p:cNvSpPr>
          <p:nvPr>
            <p:ph idx="1"/>
          </p:nvPr>
        </p:nvSpPr>
        <p:spPr>
          <a:xfrm>
            <a:off x="342900" y="2226469"/>
            <a:ext cx="8458200" cy="3202781"/>
          </a:xfrm>
        </p:spPr>
        <p:txBody>
          <a:bodyPr>
            <a:normAutofit/>
          </a:bodyPr>
          <a:lstStyle/>
          <a:p>
            <a:r>
              <a:rPr lang="en-US" sz="2100" dirty="0">
                <a:latin typeface="Avenir Next LT Pro" panose="020B0504020202020204" pitchFamily="34" charset="0"/>
              </a:rPr>
              <a:t>New program solicitation introduces new requirements for proposals, including:</a:t>
            </a:r>
          </a:p>
          <a:p>
            <a:endParaRPr lang="en-US" sz="600" dirty="0">
              <a:latin typeface="Avenir Next LT Pro" panose="020B0504020202020204" pitchFamily="34" charset="0"/>
            </a:endParaRPr>
          </a:p>
          <a:p>
            <a:pPr lvl="1"/>
            <a:r>
              <a:rPr lang="en-US" sz="1650" dirty="0">
                <a:solidFill>
                  <a:srgbClr val="1B1B1B"/>
                </a:solidFill>
                <a:latin typeface="Avenir Next LT Pro" panose="020B0504020202020204" pitchFamily="34" charset="0"/>
              </a:rPr>
              <a:t>The program seeks to support research that (1) involves diverse methodologies and theoretical perspectives; (2) includes participants from a range of communities, ethnicities, socioeconomic backgrounds, and cultures; and (3) </a:t>
            </a:r>
            <a:r>
              <a:rPr lang="en-US" sz="1650" u="sng" dirty="0">
                <a:solidFill>
                  <a:srgbClr val="1B1B1B"/>
                </a:solidFill>
                <a:latin typeface="Avenir Next LT Pro" panose="020B0504020202020204" pitchFamily="34" charset="0"/>
              </a:rPr>
              <a:t>helps diversify research project leadership (PIs and co-PIs)</a:t>
            </a:r>
            <a:r>
              <a:rPr lang="en-US" sz="1650" dirty="0">
                <a:solidFill>
                  <a:srgbClr val="1B1B1B"/>
                </a:solidFill>
                <a:latin typeface="Avenir Next LT Pro" panose="020B0504020202020204" pitchFamily="34" charset="0"/>
              </a:rPr>
              <a:t>, ideas, and approaches via equity-centered collaborative models. </a:t>
            </a:r>
            <a:r>
              <a:rPr lang="en-US" sz="1650" u="sng" dirty="0">
                <a:solidFill>
                  <a:srgbClr val="1B1B1B"/>
                </a:solidFill>
                <a:latin typeface="Avenir Next LT Pro" panose="020B0504020202020204" pitchFamily="34" charset="0"/>
              </a:rPr>
              <a:t>Proposals that include participants from historically marginalized groups and/or groups underrepresented in developmental science research should demonstrate cultural competence within the research team to conduct research with these communities</a:t>
            </a:r>
            <a:r>
              <a:rPr lang="en-US" sz="1650" dirty="0">
                <a:solidFill>
                  <a:srgbClr val="1B1B1B"/>
                </a:solidFill>
                <a:latin typeface="Avenir Next LT Pro" panose="020B0504020202020204" pitchFamily="34" charset="0"/>
              </a:rPr>
              <a:t>. PIs should provide clear evidence of equity-centered collaborative practices with community members.</a:t>
            </a:r>
          </a:p>
          <a:p>
            <a:pPr marL="0" indent="0">
              <a:buNone/>
            </a:pPr>
            <a:endParaRPr lang="en-US" dirty="0"/>
          </a:p>
        </p:txBody>
      </p:sp>
      <p:sp>
        <p:nvSpPr>
          <p:cNvPr id="4" name="Slide Number Placeholder 3">
            <a:extLst>
              <a:ext uri="{FF2B5EF4-FFF2-40B4-BE49-F238E27FC236}">
                <a16:creationId xmlns:a16="http://schemas.microsoft.com/office/drawing/2014/main" id="{0D48659D-E69A-C21B-A902-BEF6E346D620}"/>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47</a:t>
            </a:fld>
            <a:endParaRPr lang="en-US">
              <a:solidFill>
                <a:srgbClr val="FFFFFF"/>
              </a:solidFill>
            </a:endParaRPr>
          </a:p>
        </p:txBody>
      </p:sp>
    </p:spTree>
    <p:extLst>
      <p:ext uri="{BB962C8B-B14F-4D97-AF65-F5344CB8AC3E}">
        <p14:creationId xmlns:p14="http://schemas.microsoft.com/office/powerpoint/2010/main" val="18378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81B9-53CC-B15C-EF35-A9570DDEB276}"/>
              </a:ext>
            </a:extLst>
          </p:cNvPr>
          <p:cNvSpPr>
            <a:spLocks noGrp="1"/>
          </p:cNvSpPr>
          <p:nvPr>
            <p:ph type="title"/>
          </p:nvPr>
        </p:nvSpPr>
        <p:spPr/>
        <p:txBody>
          <a:bodyPr/>
          <a:lstStyle/>
          <a:p>
            <a:r>
              <a:rPr lang="en-US" b="1" dirty="0">
                <a:latin typeface="Avenir Next LT Pro Demi" panose="020B0704020202020204" pitchFamily="34" charset="0"/>
              </a:rPr>
              <a:t>Dear Colleague Letters (DCLs)</a:t>
            </a:r>
          </a:p>
        </p:txBody>
      </p:sp>
      <p:sp>
        <p:nvSpPr>
          <p:cNvPr id="3" name="Content Placeholder 2">
            <a:extLst>
              <a:ext uri="{FF2B5EF4-FFF2-40B4-BE49-F238E27FC236}">
                <a16:creationId xmlns:a16="http://schemas.microsoft.com/office/drawing/2014/main" id="{4BA902FA-CE07-6EFE-2078-43557E58D20F}"/>
              </a:ext>
            </a:extLst>
          </p:cNvPr>
          <p:cNvSpPr>
            <a:spLocks noGrp="1"/>
          </p:cNvSpPr>
          <p:nvPr>
            <p:ph idx="1"/>
          </p:nvPr>
        </p:nvSpPr>
        <p:spPr>
          <a:xfrm>
            <a:off x="342900" y="1968017"/>
            <a:ext cx="8622506" cy="3218346"/>
          </a:xfrm>
        </p:spPr>
        <p:txBody>
          <a:bodyPr/>
          <a:lstStyle/>
          <a:p>
            <a:r>
              <a:rPr lang="en-US" dirty="0">
                <a:latin typeface="Avenir Next LT Pro" panose="020B0504020202020204" pitchFamily="34" charset="0"/>
              </a:rPr>
              <a:t>Dear Colleague Letters (DCLs) are public communications that can announce new initiatives, programs, supplements and may communicate funding priorities</a:t>
            </a:r>
          </a:p>
          <a:p>
            <a:endParaRPr lang="en-US" sz="750" dirty="0">
              <a:latin typeface="Avenir Next LT Pro" panose="020B0504020202020204" pitchFamily="34" charset="0"/>
            </a:endParaRPr>
          </a:p>
          <a:p>
            <a:r>
              <a:rPr lang="en-US" dirty="0">
                <a:latin typeface="Avenir Next LT Pro" panose="020B0504020202020204" pitchFamily="34" charset="0"/>
              </a:rPr>
              <a:t>Stimulating Diversification in Language Science Research </a:t>
            </a:r>
            <a:r>
              <a:rPr lang="en-US" dirty="0">
                <a:latin typeface="Avenir Next LT Pro" panose="020B0504020202020204" pitchFamily="34" charset="0"/>
                <a:hlinkClick r:id="rId3"/>
              </a:rPr>
              <a:t>(</a:t>
            </a:r>
            <a:r>
              <a:rPr lang="en-US" dirty="0" err="1">
                <a:latin typeface="Avenir Next LT Pro" panose="020B0504020202020204" pitchFamily="34" charset="0"/>
                <a:hlinkClick r:id="rId3"/>
              </a:rPr>
              <a:t>LangDiv</a:t>
            </a:r>
            <a:r>
              <a:rPr lang="en-US" dirty="0">
                <a:latin typeface="Avenir Next LT Pro" panose="020B0504020202020204" pitchFamily="34" charset="0"/>
              </a:rPr>
              <a:t>)</a:t>
            </a:r>
          </a:p>
          <a:p>
            <a:r>
              <a:rPr lang="en-US" dirty="0">
                <a:latin typeface="Avenir Next LT Pro" panose="020B0504020202020204" pitchFamily="34" charset="0"/>
              </a:rPr>
              <a:t>STEM Access for Persons with Disabilities (</a:t>
            </a:r>
            <a:r>
              <a:rPr lang="en-US" dirty="0">
                <a:latin typeface="Avenir Next LT Pro" panose="020B0504020202020204" pitchFamily="34" charset="0"/>
                <a:hlinkClick r:id="rId4"/>
              </a:rPr>
              <a:t>STEM-APWD</a:t>
            </a:r>
            <a:r>
              <a:rPr lang="en-US" dirty="0">
                <a:latin typeface="Avenir Next LT Pro" panose="020B0504020202020204" pitchFamily="34" charset="0"/>
              </a:rPr>
              <a:t>)</a:t>
            </a:r>
          </a:p>
          <a:p>
            <a:r>
              <a:rPr lang="en-US" dirty="0">
                <a:latin typeface="Avenir Next LT Pro" panose="020B0504020202020204" pitchFamily="34" charset="0"/>
              </a:rPr>
              <a:t>Research Opportunity Award: Supplement Opportunity (</a:t>
            </a:r>
            <a:r>
              <a:rPr lang="en-US" dirty="0">
                <a:latin typeface="Avenir Next LT Pro" panose="020B0504020202020204" pitchFamily="34" charset="0"/>
                <a:hlinkClick r:id="rId5"/>
              </a:rPr>
              <a:t>ROA</a:t>
            </a:r>
            <a:r>
              <a:rPr lang="en-US" dirty="0">
                <a:latin typeface="Avenir Next LT Pro" panose="020B0504020202020204" pitchFamily="34" charset="0"/>
              </a:rPr>
              <a:t>)</a:t>
            </a:r>
          </a:p>
          <a:p>
            <a:r>
              <a:rPr lang="en-US" dirty="0">
                <a:latin typeface="Avenir Next LT Pro" panose="020B0504020202020204" pitchFamily="34" charset="0"/>
              </a:rPr>
              <a:t>The Social and Behavioral Science of Bias, Prejudice and Discrimination (</a:t>
            </a:r>
            <a:r>
              <a:rPr lang="en-US" dirty="0">
                <a:latin typeface="Avenir Next LT Pro" panose="020B0504020202020204" pitchFamily="34" charset="0"/>
                <a:hlinkClick r:id="rId6"/>
              </a:rPr>
              <a:t>BPD</a:t>
            </a:r>
            <a:r>
              <a:rPr lang="en-US" dirty="0">
                <a:latin typeface="Avenir Next LT Pro" panose="020B0504020202020204" pitchFamily="34" charset="0"/>
              </a:rPr>
              <a:t>)</a:t>
            </a:r>
          </a:p>
          <a:p>
            <a:endParaRPr lang="en-US" dirty="0">
              <a:latin typeface="Avenir Next LT Pro"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A6D2E7B4-AFE1-CF06-BC66-C88E3DA03978}"/>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48</a:t>
            </a:fld>
            <a:endParaRPr lang="en-US">
              <a:solidFill>
                <a:srgbClr val="FFFFFF"/>
              </a:solidFill>
            </a:endParaRPr>
          </a:p>
        </p:txBody>
      </p:sp>
    </p:spTree>
    <p:extLst>
      <p:ext uri="{BB962C8B-B14F-4D97-AF65-F5344CB8AC3E}">
        <p14:creationId xmlns:p14="http://schemas.microsoft.com/office/powerpoint/2010/main" val="151411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3815-DF95-4755-ADF4-013C87554EB3}"/>
              </a:ext>
            </a:extLst>
          </p:cNvPr>
          <p:cNvSpPr>
            <a:spLocks noGrp="1"/>
          </p:cNvSpPr>
          <p:nvPr>
            <p:ph type="title"/>
          </p:nvPr>
        </p:nvSpPr>
        <p:spPr/>
        <p:txBody>
          <a:bodyPr/>
          <a:lstStyle/>
          <a:p>
            <a:r>
              <a:rPr lang="en-US" b="1" dirty="0" err="1"/>
              <a:t>LangDiv</a:t>
            </a:r>
            <a:endParaRPr lang="en-US" b="1" dirty="0"/>
          </a:p>
        </p:txBody>
      </p:sp>
      <p:pic>
        <p:nvPicPr>
          <p:cNvPr id="6" name="Content Placeholder 5">
            <a:extLst>
              <a:ext uri="{FF2B5EF4-FFF2-40B4-BE49-F238E27FC236}">
                <a16:creationId xmlns:a16="http://schemas.microsoft.com/office/drawing/2014/main" id="{3D5E0445-91C9-6DDD-DD5E-AB2827967A70}"/>
              </a:ext>
            </a:extLst>
          </p:cNvPr>
          <p:cNvPicPr>
            <a:picLocks noGrp="1" noChangeAspect="1"/>
          </p:cNvPicPr>
          <p:nvPr>
            <p:ph idx="1"/>
          </p:nvPr>
        </p:nvPicPr>
        <p:blipFill>
          <a:blip r:embed="rId2"/>
          <a:stretch>
            <a:fillRect/>
          </a:stretch>
        </p:blipFill>
        <p:spPr>
          <a:xfrm>
            <a:off x="342900" y="2624143"/>
            <a:ext cx="8458200" cy="1926422"/>
          </a:xfrm>
        </p:spPr>
      </p:pic>
      <p:sp>
        <p:nvSpPr>
          <p:cNvPr id="4" name="Slide Number Placeholder 3">
            <a:extLst>
              <a:ext uri="{FF2B5EF4-FFF2-40B4-BE49-F238E27FC236}">
                <a16:creationId xmlns:a16="http://schemas.microsoft.com/office/drawing/2014/main" id="{051021D2-BB59-5D48-DE85-52E48C6F38D3}"/>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49</a:t>
            </a:fld>
            <a:endParaRPr lang="en-US">
              <a:solidFill>
                <a:srgbClr val="FFFFFF"/>
              </a:solidFill>
            </a:endParaRPr>
          </a:p>
        </p:txBody>
      </p:sp>
    </p:spTree>
    <p:extLst>
      <p:ext uri="{BB962C8B-B14F-4D97-AF65-F5344CB8AC3E}">
        <p14:creationId xmlns:p14="http://schemas.microsoft.com/office/powerpoint/2010/main" val="230750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CF0A-4A16-923F-DB86-BB33D5D32F62}"/>
              </a:ext>
            </a:extLst>
          </p:cNvPr>
          <p:cNvSpPr>
            <a:spLocks noGrp="1"/>
          </p:cNvSpPr>
          <p:nvPr>
            <p:ph type="title"/>
          </p:nvPr>
        </p:nvSpPr>
        <p:spPr>
          <a:xfrm>
            <a:off x="436880" y="0"/>
            <a:ext cx="8270240" cy="857352"/>
          </a:xfrm>
        </p:spPr>
        <p:txBody>
          <a:bodyPr>
            <a:normAutofit fontScale="90000"/>
          </a:bodyPr>
          <a:lstStyle/>
          <a:p>
            <a:r>
              <a:rPr lang="en-US" dirty="0"/>
              <a:t>Resources to Find the Right IC and PO</a:t>
            </a:r>
          </a:p>
        </p:txBody>
      </p:sp>
      <p:sp>
        <p:nvSpPr>
          <p:cNvPr id="2" name="Content Placeholder 1">
            <a:extLst>
              <a:ext uri="{FF2B5EF4-FFF2-40B4-BE49-F238E27FC236}">
                <a16:creationId xmlns:a16="http://schemas.microsoft.com/office/drawing/2014/main" id="{C3F483CB-33EF-8436-C374-38186F108397}"/>
              </a:ext>
            </a:extLst>
          </p:cNvPr>
          <p:cNvSpPr>
            <a:spLocks noGrp="1"/>
          </p:cNvSpPr>
          <p:nvPr>
            <p:ph idx="1"/>
          </p:nvPr>
        </p:nvSpPr>
        <p:spPr>
          <a:xfrm>
            <a:off x="436880" y="1173536"/>
            <a:ext cx="8364220" cy="5064838"/>
          </a:xfrm>
        </p:spPr>
        <p:txBody>
          <a:bodyPr>
            <a:normAutofit fontScale="70000" lnSpcReduction="20000"/>
          </a:bodyPr>
          <a:lstStyle/>
          <a:p>
            <a:pPr>
              <a:lnSpc>
                <a:spcPct val="150000"/>
              </a:lnSpc>
            </a:pPr>
            <a:r>
              <a:rPr lang="en-US" dirty="0"/>
              <a:t>Talk to mentors and colleagues</a:t>
            </a:r>
          </a:p>
          <a:p>
            <a:pPr>
              <a:lnSpc>
                <a:spcPct val="150000"/>
              </a:lnSpc>
            </a:pPr>
            <a:r>
              <a:rPr lang="en-US" dirty="0"/>
              <a:t>Search </a:t>
            </a:r>
            <a:r>
              <a:rPr lang="en-US" dirty="0">
                <a:hlinkClick r:id="rId2"/>
              </a:rPr>
              <a:t>NIH RePORTER </a:t>
            </a:r>
            <a:r>
              <a:rPr lang="en-US" dirty="0"/>
              <a:t>for funded projects</a:t>
            </a:r>
          </a:p>
          <a:p>
            <a:pPr>
              <a:lnSpc>
                <a:spcPct val="150000"/>
              </a:lnSpc>
            </a:pPr>
            <a:r>
              <a:rPr lang="en-US" dirty="0"/>
              <a:t>Search </a:t>
            </a:r>
            <a:r>
              <a:rPr lang="en-US" dirty="0">
                <a:hlinkClick r:id="rId3"/>
              </a:rPr>
              <a:t>NIH Matchmaker </a:t>
            </a:r>
            <a:r>
              <a:rPr lang="en-US" dirty="0"/>
              <a:t>for similar projects and POs</a:t>
            </a:r>
          </a:p>
          <a:p>
            <a:pPr>
              <a:lnSpc>
                <a:spcPct val="150000"/>
              </a:lnSpc>
            </a:pPr>
            <a:r>
              <a:rPr lang="en-US" dirty="0"/>
              <a:t>Review notices of funding opportunity (NOFOs):</a:t>
            </a:r>
          </a:p>
          <a:p>
            <a:pPr lvl="1">
              <a:lnSpc>
                <a:spcPct val="150000"/>
              </a:lnSpc>
            </a:pPr>
            <a:r>
              <a:rPr lang="en-US" dirty="0">
                <a:hlinkClick r:id="rId4"/>
              </a:rPr>
              <a:t>Grants.gov</a:t>
            </a:r>
            <a:r>
              <a:rPr lang="en-US" dirty="0"/>
              <a:t> or </a:t>
            </a:r>
            <a:r>
              <a:rPr lang="en-US" dirty="0">
                <a:hlinkClick r:id="rId5"/>
              </a:rPr>
              <a:t>IC website</a:t>
            </a:r>
            <a:endParaRPr lang="en-US" dirty="0"/>
          </a:p>
          <a:p>
            <a:pPr lvl="1">
              <a:lnSpc>
                <a:spcPct val="150000"/>
              </a:lnSpc>
            </a:pPr>
            <a:r>
              <a:rPr lang="en-US" dirty="0">
                <a:hlinkClick r:id="rId6"/>
              </a:rPr>
              <a:t>Subscribe</a:t>
            </a:r>
            <a:r>
              <a:rPr lang="en-US" dirty="0"/>
              <a:t> to the NIH Guide for Grants and Contracts</a:t>
            </a:r>
          </a:p>
          <a:p>
            <a:pPr lvl="1">
              <a:lnSpc>
                <a:spcPct val="150000"/>
              </a:lnSpc>
            </a:pPr>
            <a:r>
              <a:rPr lang="en-US" dirty="0"/>
              <a:t>PA, PAR, PAS, RFA, NOSI (Look for “Scientific Contact”)</a:t>
            </a:r>
          </a:p>
          <a:p>
            <a:pPr lvl="1">
              <a:lnSpc>
                <a:spcPct val="150000"/>
              </a:lnSpc>
            </a:pPr>
            <a:r>
              <a:rPr lang="en-US" dirty="0"/>
              <a:t>Contact a Program Officer with a draft Specific Aims page or concept paper describing your research plans</a:t>
            </a:r>
          </a:p>
          <a:p>
            <a:pPr>
              <a:lnSpc>
                <a:spcPct val="150000"/>
              </a:lnSpc>
            </a:pPr>
            <a:r>
              <a:rPr lang="en-US" dirty="0"/>
              <a:t>Review IC webpages, missions, strategic plans, &amp; research priorities</a:t>
            </a:r>
          </a:p>
          <a:p>
            <a:pPr lvl="1">
              <a:lnSpc>
                <a:spcPct val="150000"/>
              </a:lnSpc>
            </a:pPr>
            <a:endParaRPr lang="en-US" dirty="0"/>
          </a:p>
        </p:txBody>
      </p:sp>
      <p:pic>
        <p:nvPicPr>
          <p:cNvPr id="5" name="Picture 4" descr="Qr code&#10;&#10;Description automatically generated">
            <a:extLst>
              <a:ext uri="{FF2B5EF4-FFF2-40B4-BE49-F238E27FC236}">
                <a16:creationId xmlns:a16="http://schemas.microsoft.com/office/drawing/2014/main" id="{28122CB3-BE46-987E-2B96-CB5D49D76116}"/>
              </a:ext>
            </a:extLst>
          </p:cNvPr>
          <p:cNvPicPr>
            <a:picLocks noChangeAspect="1"/>
          </p:cNvPicPr>
          <p:nvPr/>
        </p:nvPicPr>
        <p:blipFill>
          <a:blip r:embed="rId7"/>
          <a:stretch>
            <a:fillRect/>
          </a:stretch>
        </p:blipFill>
        <p:spPr>
          <a:xfrm>
            <a:off x="7003000" y="1893561"/>
            <a:ext cx="1843551" cy="1843551"/>
          </a:xfrm>
          <a:prstGeom prst="rect">
            <a:avLst/>
          </a:prstGeom>
        </p:spPr>
      </p:pic>
      <p:sp>
        <p:nvSpPr>
          <p:cNvPr id="6" name="TextBox 5">
            <a:extLst>
              <a:ext uri="{FF2B5EF4-FFF2-40B4-BE49-F238E27FC236}">
                <a16:creationId xmlns:a16="http://schemas.microsoft.com/office/drawing/2014/main" id="{83F93D43-0BFE-991B-812A-196652C33CEF}"/>
              </a:ext>
            </a:extLst>
          </p:cNvPr>
          <p:cNvSpPr txBox="1"/>
          <p:nvPr/>
        </p:nvSpPr>
        <p:spPr>
          <a:xfrm>
            <a:off x="6844609" y="1308167"/>
            <a:ext cx="2187880" cy="584775"/>
          </a:xfrm>
          <a:prstGeom prst="rect">
            <a:avLst/>
          </a:prstGeom>
          <a:noFill/>
        </p:spPr>
        <p:txBody>
          <a:bodyPr wrap="square" rtlCol="0">
            <a:spAutoFit/>
          </a:bodyPr>
          <a:lstStyle/>
          <a:p>
            <a:r>
              <a:rPr lang="en-US" sz="1600" dirty="0"/>
              <a:t>Subscribe to the NIH Guide for Grants</a:t>
            </a:r>
          </a:p>
        </p:txBody>
      </p:sp>
      <p:sp>
        <p:nvSpPr>
          <p:cNvPr id="7" name="Rectangle 6">
            <a:extLst>
              <a:ext uri="{FF2B5EF4-FFF2-40B4-BE49-F238E27FC236}">
                <a16:creationId xmlns:a16="http://schemas.microsoft.com/office/drawing/2014/main" id="{23CE2EF7-CD2C-09A5-CD4B-574D008160F7}"/>
              </a:ext>
            </a:extLst>
          </p:cNvPr>
          <p:cNvSpPr/>
          <p:nvPr/>
        </p:nvSpPr>
        <p:spPr>
          <a:xfrm>
            <a:off x="6782463" y="1240403"/>
            <a:ext cx="2250026" cy="26557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609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17FF-7EFA-0028-6DFB-D0619DB157D0}"/>
              </a:ext>
            </a:extLst>
          </p:cNvPr>
          <p:cNvSpPr>
            <a:spLocks noGrp="1"/>
          </p:cNvSpPr>
          <p:nvPr>
            <p:ph type="title"/>
          </p:nvPr>
        </p:nvSpPr>
        <p:spPr/>
        <p:txBody>
          <a:bodyPr/>
          <a:lstStyle/>
          <a:p>
            <a:r>
              <a:rPr lang="en-US" b="1" dirty="0"/>
              <a:t>STEM-APWD</a:t>
            </a:r>
          </a:p>
        </p:txBody>
      </p:sp>
      <p:pic>
        <p:nvPicPr>
          <p:cNvPr id="6" name="Content Placeholder 5">
            <a:extLst>
              <a:ext uri="{FF2B5EF4-FFF2-40B4-BE49-F238E27FC236}">
                <a16:creationId xmlns:a16="http://schemas.microsoft.com/office/drawing/2014/main" id="{44F83860-358E-5469-40A0-15CC857FEB2F}"/>
              </a:ext>
            </a:extLst>
          </p:cNvPr>
          <p:cNvPicPr>
            <a:picLocks noGrp="1" noChangeAspect="1"/>
          </p:cNvPicPr>
          <p:nvPr>
            <p:ph idx="1"/>
          </p:nvPr>
        </p:nvPicPr>
        <p:blipFill>
          <a:blip r:embed="rId2"/>
          <a:stretch>
            <a:fillRect/>
          </a:stretch>
        </p:blipFill>
        <p:spPr>
          <a:xfrm>
            <a:off x="550564" y="2226469"/>
            <a:ext cx="8042873" cy="2721769"/>
          </a:xfrm>
        </p:spPr>
      </p:pic>
      <p:sp>
        <p:nvSpPr>
          <p:cNvPr id="4" name="Slide Number Placeholder 3">
            <a:extLst>
              <a:ext uri="{FF2B5EF4-FFF2-40B4-BE49-F238E27FC236}">
                <a16:creationId xmlns:a16="http://schemas.microsoft.com/office/drawing/2014/main" id="{8B854380-7144-D5F0-C27B-1B1488277BC1}"/>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50</a:t>
            </a:fld>
            <a:endParaRPr lang="en-US">
              <a:solidFill>
                <a:srgbClr val="FFFFFF"/>
              </a:solidFill>
            </a:endParaRPr>
          </a:p>
        </p:txBody>
      </p:sp>
    </p:spTree>
    <p:extLst>
      <p:ext uri="{BB962C8B-B14F-4D97-AF65-F5344CB8AC3E}">
        <p14:creationId xmlns:p14="http://schemas.microsoft.com/office/powerpoint/2010/main" val="49546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75E8-B917-511C-F73A-689CA52696EF}"/>
              </a:ext>
            </a:extLst>
          </p:cNvPr>
          <p:cNvSpPr>
            <a:spLocks noGrp="1"/>
          </p:cNvSpPr>
          <p:nvPr>
            <p:ph type="title"/>
          </p:nvPr>
        </p:nvSpPr>
        <p:spPr/>
        <p:txBody>
          <a:bodyPr>
            <a:normAutofit fontScale="90000"/>
          </a:bodyPr>
          <a:lstStyle/>
          <a:p>
            <a:r>
              <a:rPr lang="en-US" b="1" dirty="0"/>
              <a:t>Social and Behavioral Science of Bias, Prejudice and Discrimination (BPD)</a:t>
            </a:r>
            <a:br>
              <a:rPr lang="en-US" dirty="0"/>
            </a:br>
            <a:br>
              <a:rPr lang="en-US" dirty="0"/>
            </a:br>
            <a:endParaRPr lang="en-US" dirty="0"/>
          </a:p>
        </p:txBody>
      </p:sp>
      <p:sp>
        <p:nvSpPr>
          <p:cNvPr id="4" name="Slide Number Placeholder 3">
            <a:extLst>
              <a:ext uri="{FF2B5EF4-FFF2-40B4-BE49-F238E27FC236}">
                <a16:creationId xmlns:a16="http://schemas.microsoft.com/office/drawing/2014/main" id="{02771958-B18F-967D-9794-E1AB36CDCBBA}"/>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51</a:t>
            </a:fld>
            <a:endParaRPr lang="en-US">
              <a:solidFill>
                <a:srgbClr val="FFFFFF"/>
              </a:solidFill>
            </a:endParaRPr>
          </a:p>
        </p:txBody>
      </p:sp>
      <p:pic>
        <p:nvPicPr>
          <p:cNvPr id="6" name="Picture 5" descr="A screenshot of a computer screen&#10;&#10;Description automatically generated">
            <a:extLst>
              <a:ext uri="{FF2B5EF4-FFF2-40B4-BE49-F238E27FC236}">
                <a16:creationId xmlns:a16="http://schemas.microsoft.com/office/drawing/2014/main" id="{1BBBD573-9511-1949-0A24-17B8F2591783}"/>
              </a:ext>
            </a:extLst>
          </p:cNvPr>
          <p:cNvPicPr>
            <a:picLocks noChangeAspect="1"/>
          </p:cNvPicPr>
          <p:nvPr/>
        </p:nvPicPr>
        <p:blipFill rotWithShape="1">
          <a:blip r:embed="rId2"/>
          <a:srcRect l="12578" t="16793" r="13516" b="6814"/>
          <a:stretch/>
        </p:blipFill>
        <p:spPr>
          <a:xfrm>
            <a:off x="1193006" y="1969055"/>
            <a:ext cx="6757988" cy="3929302"/>
          </a:xfrm>
          <a:prstGeom prst="rect">
            <a:avLst/>
          </a:prstGeom>
        </p:spPr>
      </p:pic>
    </p:spTree>
    <p:extLst>
      <p:ext uri="{BB962C8B-B14F-4D97-AF65-F5344CB8AC3E}">
        <p14:creationId xmlns:p14="http://schemas.microsoft.com/office/powerpoint/2010/main" val="39365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F9DEB-F44C-1A2C-5072-767FAAB39BD1}"/>
              </a:ext>
            </a:extLst>
          </p:cNvPr>
          <p:cNvSpPr>
            <a:spLocks noGrp="1"/>
          </p:cNvSpPr>
          <p:nvPr>
            <p:ph type="title"/>
          </p:nvPr>
        </p:nvSpPr>
        <p:spPr/>
        <p:txBody>
          <a:bodyPr/>
          <a:lstStyle/>
          <a:p>
            <a:r>
              <a:rPr lang="en-US" b="1" dirty="0">
                <a:latin typeface="Avenir Next LT Pro Demi" panose="020B0704020202020204" pitchFamily="34" charset="0"/>
              </a:rPr>
              <a:t>What Can You Do?</a:t>
            </a:r>
          </a:p>
        </p:txBody>
      </p:sp>
      <p:sp>
        <p:nvSpPr>
          <p:cNvPr id="3" name="Content Placeholder 2">
            <a:extLst>
              <a:ext uri="{FF2B5EF4-FFF2-40B4-BE49-F238E27FC236}">
                <a16:creationId xmlns:a16="http://schemas.microsoft.com/office/drawing/2014/main" id="{C24FFF99-FE59-B52D-9F2D-FAE882F1A4AD}"/>
              </a:ext>
            </a:extLst>
          </p:cNvPr>
          <p:cNvSpPr>
            <a:spLocks noGrp="1"/>
          </p:cNvSpPr>
          <p:nvPr>
            <p:ph idx="1"/>
          </p:nvPr>
        </p:nvSpPr>
        <p:spPr/>
        <p:txBody>
          <a:bodyPr/>
          <a:lstStyle/>
          <a:p>
            <a:r>
              <a:rPr lang="en-US" dirty="0">
                <a:latin typeface="Avenir Next LT Pro" panose="020B0504020202020204" pitchFamily="34" charset="0"/>
              </a:rPr>
              <a:t>Be a partner: build collaborative proposals; use supplements; build networks</a:t>
            </a:r>
          </a:p>
          <a:p>
            <a:endParaRPr lang="en-US" dirty="0">
              <a:latin typeface="Avenir Next LT Pro" panose="020B0504020202020204" pitchFamily="34" charset="0"/>
            </a:endParaRPr>
          </a:p>
          <a:p>
            <a:r>
              <a:rPr lang="en-US" dirty="0">
                <a:latin typeface="Avenir Next LT Pro" panose="020B0504020202020204" pitchFamily="34" charset="0"/>
              </a:rPr>
              <a:t>Invite NSF POs to outreach events</a:t>
            </a:r>
          </a:p>
          <a:p>
            <a:endParaRPr lang="en-US" dirty="0">
              <a:latin typeface="Avenir Next LT Pro" panose="020B0504020202020204" pitchFamily="34" charset="0"/>
            </a:endParaRPr>
          </a:p>
          <a:p>
            <a:r>
              <a:rPr lang="en-US" dirty="0">
                <a:latin typeface="Avenir Next LT Pro" panose="020B0504020202020204" pitchFamily="34" charset="0"/>
              </a:rPr>
              <a:t>Participate in proposal review process (ad-hoc and panel)</a:t>
            </a:r>
          </a:p>
          <a:p>
            <a:endParaRPr lang="en-US" dirty="0">
              <a:latin typeface="Avenir Next LT Pro" panose="020B0504020202020204" pitchFamily="34" charset="0"/>
            </a:endParaRPr>
          </a:p>
          <a:p>
            <a:r>
              <a:rPr lang="en-US" dirty="0">
                <a:latin typeface="Avenir Next LT Pro" panose="020B0504020202020204" pitchFamily="34" charset="0"/>
              </a:rPr>
              <a:t>Become an NSF rotator</a:t>
            </a:r>
          </a:p>
        </p:txBody>
      </p:sp>
      <p:sp>
        <p:nvSpPr>
          <p:cNvPr id="4" name="Slide Number Placeholder 3">
            <a:extLst>
              <a:ext uri="{FF2B5EF4-FFF2-40B4-BE49-F238E27FC236}">
                <a16:creationId xmlns:a16="http://schemas.microsoft.com/office/drawing/2014/main" id="{90C239F2-2DE1-48DC-64F2-F5CBEBC0F718}"/>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52</a:t>
            </a:fld>
            <a:endParaRPr lang="en-US">
              <a:solidFill>
                <a:srgbClr val="FFFFFF"/>
              </a:solidFill>
            </a:endParaRPr>
          </a:p>
        </p:txBody>
      </p:sp>
    </p:spTree>
    <p:extLst>
      <p:ext uri="{BB962C8B-B14F-4D97-AF65-F5344CB8AC3E}">
        <p14:creationId xmlns:p14="http://schemas.microsoft.com/office/powerpoint/2010/main" val="141061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9753E5-F158-4677-D6E8-85A6A61A1C03}"/>
              </a:ext>
            </a:extLst>
          </p:cNvPr>
          <p:cNvSpPr>
            <a:spLocks noGrp="1"/>
          </p:cNvSpPr>
          <p:nvPr>
            <p:ph type="ctrTitle"/>
          </p:nvPr>
        </p:nvSpPr>
        <p:spPr>
          <a:xfrm>
            <a:off x="392906" y="2318772"/>
            <a:ext cx="8458200" cy="979961"/>
          </a:xfrm>
        </p:spPr>
        <p:txBody>
          <a:bodyPr/>
          <a:lstStyle/>
          <a:p>
            <a:r>
              <a:rPr lang="en-US" dirty="0"/>
              <a:t>Questions? Come talk to me!</a:t>
            </a:r>
          </a:p>
        </p:txBody>
      </p:sp>
      <p:sp>
        <p:nvSpPr>
          <p:cNvPr id="6" name="Subtitle 5">
            <a:extLst>
              <a:ext uri="{FF2B5EF4-FFF2-40B4-BE49-F238E27FC236}">
                <a16:creationId xmlns:a16="http://schemas.microsoft.com/office/drawing/2014/main" id="{AF667901-5B1A-74C5-8A6B-56D063AC5136}"/>
              </a:ext>
            </a:extLst>
          </p:cNvPr>
          <p:cNvSpPr>
            <a:spLocks noGrp="1"/>
          </p:cNvSpPr>
          <p:nvPr>
            <p:ph type="subTitle" idx="1"/>
          </p:nvPr>
        </p:nvSpPr>
        <p:spPr>
          <a:xfrm>
            <a:off x="392906" y="3298733"/>
            <a:ext cx="8458200" cy="1590285"/>
          </a:xfrm>
        </p:spPr>
        <p:txBody>
          <a:bodyPr/>
          <a:lstStyle/>
          <a:p>
            <a:r>
              <a:rPr lang="en-US" i="0" dirty="0"/>
              <a:t>Anna Fisher</a:t>
            </a:r>
          </a:p>
          <a:p>
            <a:r>
              <a:rPr lang="en-US" i="0" dirty="0"/>
              <a:t>avfisher@nsf.gov</a:t>
            </a:r>
          </a:p>
        </p:txBody>
      </p:sp>
      <p:sp>
        <p:nvSpPr>
          <p:cNvPr id="4" name="Slide Number Placeholder 3">
            <a:extLst>
              <a:ext uri="{FF2B5EF4-FFF2-40B4-BE49-F238E27FC236}">
                <a16:creationId xmlns:a16="http://schemas.microsoft.com/office/drawing/2014/main" id="{B992D1EB-3920-40D5-8B24-89B07505082E}"/>
              </a:ext>
            </a:extLst>
          </p:cNvPr>
          <p:cNvSpPr>
            <a:spLocks noGrp="1"/>
          </p:cNvSpPr>
          <p:nvPr>
            <p:ph type="sldNum" sz="quarter" idx="12"/>
          </p:nvPr>
        </p:nvSpPr>
        <p:spPr/>
        <p:txBody>
          <a:bodyPr/>
          <a:lstStyle/>
          <a:p>
            <a:pPr defTabSz="685800"/>
            <a:fld id="{4710E8EA-57F6-764C-8914-AEEABF058192}" type="slidenum">
              <a:rPr lang="en-US">
                <a:solidFill>
                  <a:srgbClr val="FFFFFF"/>
                </a:solidFill>
              </a:rPr>
              <a:pPr defTabSz="685800"/>
              <a:t>53</a:t>
            </a:fld>
            <a:endParaRPr lang="en-US">
              <a:solidFill>
                <a:srgbClr val="FFFFFF"/>
              </a:solidFill>
            </a:endParaRPr>
          </a:p>
        </p:txBody>
      </p:sp>
    </p:spTree>
    <p:extLst>
      <p:ext uri="{BB962C8B-B14F-4D97-AF65-F5344CB8AC3E}">
        <p14:creationId xmlns:p14="http://schemas.microsoft.com/office/powerpoint/2010/main" val="292416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B1C6E0-048A-47D6-7FE3-6332A905A6D6}"/>
              </a:ext>
            </a:extLst>
          </p:cNvPr>
          <p:cNvSpPr txBox="1"/>
          <p:nvPr/>
        </p:nvSpPr>
        <p:spPr>
          <a:xfrm>
            <a:off x="1626242" y="5788555"/>
            <a:ext cx="7517757" cy="646331"/>
          </a:xfrm>
          <a:prstGeom prst="rect">
            <a:avLst/>
          </a:prstGeom>
          <a:noFill/>
        </p:spPr>
        <p:txBody>
          <a:bodyPr wrap="square">
            <a:spAutoFit/>
          </a:bodyPr>
          <a:lstStyle/>
          <a:p>
            <a:r>
              <a:rPr lang="en-US" dirty="0">
                <a:hlinkClick r:id="rId2"/>
              </a:rPr>
              <a:t>https://www.nimh.nih.gov/about/strategic-planning-reports</a:t>
            </a:r>
            <a:endParaRPr lang="en-US" dirty="0"/>
          </a:p>
          <a:p>
            <a:endParaRPr lang="en-US" dirty="0"/>
          </a:p>
        </p:txBody>
      </p:sp>
      <p:pic>
        <p:nvPicPr>
          <p:cNvPr id="3" name="Picture 2">
            <a:extLst>
              <a:ext uri="{FF2B5EF4-FFF2-40B4-BE49-F238E27FC236}">
                <a16:creationId xmlns:a16="http://schemas.microsoft.com/office/drawing/2014/main" id="{7683D57F-CE98-1617-C649-B5F888F810FD}"/>
              </a:ext>
            </a:extLst>
          </p:cNvPr>
          <p:cNvPicPr>
            <a:picLocks noChangeAspect="1"/>
          </p:cNvPicPr>
          <p:nvPr/>
        </p:nvPicPr>
        <p:blipFill rotWithShape="1">
          <a:blip r:embed="rId3"/>
          <a:srcRect t="21490"/>
          <a:stretch/>
        </p:blipFill>
        <p:spPr>
          <a:xfrm>
            <a:off x="518254" y="722390"/>
            <a:ext cx="5964237" cy="2541167"/>
          </a:xfrm>
          <a:prstGeom prst="rect">
            <a:avLst/>
          </a:prstGeom>
        </p:spPr>
      </p:pic>
      <p:pic>
        <p:nvPicPr>
          <p:cNvPr id="5" name="Picture 4">
            <a:extLst>
              <a:ext uri="{FF2B5EF4-FFF2-40B4-BE49-F238E27FC236}">
                <a16:creationId xmlns:a16="http://schemas.microsoft.com/office/drawing/2014/main" id="{0210CEDA-9589-F54D-F13F-C98CC07E2F6A}"/>
              </a:ext>
            </a:extLst>
          </p:cNvPr>
          <p:cNvPicPr>
            <a:picLocks noChangeAspect="1"/>
          </p:cNvPicPr>
          <p:nvPr/>
        </p:nvPicPr>
        <p:blipFill>
          <a:blip r:embed="rId4"/>
          <a:stretch>
            <a:fillRect/>
          </a:stretch>
        </p:blipFill>
        <p:spPr>
          <a:xfrm>
            <a:off x="1639420" y="3279726"/>
            <a:ext cx="5821047" cy="2508829"/>
          </a:xfrm>
          <a:prstGeom prst="rect">
            <a:avLst/>
          </a:prstGeom>
        </p:spPr>
      </p:pic>
      <p:sp>
        <p:nvSpPr>
          <p:cNvPr id="7" name="Title 3">
            <a:extLst>
              <a:ext uri="{FF2B5EF4-FFF2-40B4-BE49-F238E27FC236}">
                <a16:creationId xmlns:a16="http://schemas.microsoft.com/office/drawing/2014/main" id="{162FD317-BBC6-5449-FB09-00F66BBE8D6F}"/>
              </a:ext>
            </a:extLst>
          </p:cNvPr>
          <p:cNvSpPr>
            <a:spLocks noGrp="1"/>
          </p:cNvSpPr>
          <p:nvPr>
            <p:ph type="title"/>
          </p:nvPr>
        </p:nvSpPr>
        <p:spPr>
          <a:xfrm>
            <a:off x="1494154" y="37800"/>
            <a:ext cx="6858620" cy="1041370"/>
          </a:xfrm>
        </p:spPr>
        <p:txBody>
          <a:bodyPr/>
          <a:lstStyle/>
          <a:p>
            <a:r>
              <a:rPr lang="en-US" dirty="0"/>
              <a:t>NIMH Strategic Plan Goals</a:t>
            </a:r>
            <a:endParaRPr lang="en-US" b="1" dirty="0"/>
          </a:p>
        </p:txBody>
      </p:sp>
      <p:pic>
        <p:nvPicPr>
          <p:cNvPr id="4" name="Picture 3" descr="Qr code&#10;&#10;Description automatically generated">
            <a:extLst>
              <a:ext uri="{FF2B5EF4-FFF2-40B4-BE49-F238E27FC236}">
                <a16:creationId xmlns:a16="http://schemas.microsoft.com/office/drawing/2014/main" id="{04F4B025-D1DA-A468-C2B6-E19134FF5BBE}"/>
              </a:ext>
            </a:extLst>
          </p:cNvPr>
          <p:cNvPicPr>
            <a:picLocks noChangeAspect="1"/>
          </p:cNvPicPr>
          <p:nvPr/>
        </p:nvPicPr>
        <p:blipFill>
          <a:blip r:embed="rId5"/>
          <a:stretch>
            <a:fillRect/>
          </a:stretch>
        </p:blipFill>
        <p:spPr>
          <a:xfrm>
            <a:off x="6558032" y="1041688"/>
            <a:ext cx="2183627" cy="2183627"/>
          </a:xfrm>
          <a:prstGeom prst="rect">
            <a:avLst/>
          </a:prstGeom>
        </p:spPr>
      </p:pic>
    </p:spTree>
    <p:extLst>
      <p:ext uri="{BB962C8B-B14F-4D97-AF65-F5344CB8AC3E}">
        <p14:creationId xmlns:p14="http://schemas.microsoft.com/office/powerpoint/2010/main" val="2221673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9176AC4-B825-1FBB-F66B-36227F929BFB}"/>
              </a:ext>
            </a:extLst>
          </p:cNvPr>
          <p:cNvSpPr>
            <a:spLocks noGrp="1"/>
          </p:cNvSpPr>
          <p:nvPr>
            <p:ph type="title"/>
          </p:nvPr>
        </p:nvSpPr>
        <p:spPr>
          <a:xfrm>
            <a:off x="338461" y="308966"/>
            <a:ext cx="6976740" cy="1041370"/>
          </a:xfrm>
        </p:spPr>
        <p:txBody>
          <a:bodyPr>
            <a:normAutofit fontScale="90000"/>
          </a:bodyPr>
          <a:lstStyle/>
          <a:p>
            <a:r>
              <a:rPr lang="en-US" sz="4000" b="1" dirty="0"/>
              <a:t>NIH Supports Training Across Career Stages</a:t>
            </a:r>
          </a:p>
        </p:txBody>
      </p:sp>
      <p:sp>
        <p:nvSpPr>
          <p:cNvPr id="5" name="Content Placeholder 1">
            <a:extLst>
              <a:ext uri="{FF2B5EF4-FFF2-40B4-BE49-F238E27FC236}">
                <a16:creationId xmlns:a16="http://schemas.microsoft.com/office/drawing/2014/main" id="{43082244-ED6D-CDB3-B401-9260F7F152F0}"/>
              </a:ext>
            </a:extLst>
          </p:cNvPr>
          <p:cNvSpPr>
            <a:spLocks noGrp="1"/>
          </p:cNvSpPr>
          <p:nvPr>
            <p:ph idx="1"/>
          </p:nvPr>
        </p:nvSpPr>
        <p:spPr>
          <a:xfrm>
            <a:off x="338461" y="1452568"/>
            <a:ext cx="7513452" cy="4926042"/>
          </a:xfrm>
        </p:spPr>
        <p:txBody>
          <a:bodyPr>
            <a:normAutofit/>
          </a:bodyPr>
          <a:lstStyle/>
          <a:p>
            <a:pPr marL="0" indent="0">
              <a:lnSpc>
                <a:spcPct val="110000"/>
              </a:lnSpc>
              <a:buClr>
                <a:srgbClr val="C00000"/>
              </a:buClr>
              <a:buNone/>
            </a:pPr>
            <a:r>
              <a:rPr lang="en-US" sz="2400" dirty="0"/>
              <a:t>Training and career development awards emphasize establishing scientific expertise through mentored research, didactic trainings, and professional development activities.</a:t>
            </a:r>
          </a:p>
        </p:txBody>
      </p:sp>
      <p:sp>
        <p:nvSpPr>
          <p:cNvPr id="25" name="TextBox 24">
            <a:extLst>
              <a:ext uri="{FF2B5EF4-FFF2-40B4-BE49-F238E27FC236}">
                <a16:creationId xmlns:a16="http://schemas.microsoft.com/office/drawing/2014/main" id="{FA91C609-4366-8255-5A64-6A49736687E0}"/>
              </a:ext>
            </a:extLst>
          </p:cNvPr>
          <p:cNvSpPr txBox="1"/>
          <p:nvPr/>
        </p:nvSpPr>
        <p:spPr>
          <a:xfrm>
            <a:off x="338461" y="3284647"/>
            <a:ext cx="7177036" cy="1261884"/>
          </a:xfrm>
          <a:prstGeom prst="rect">
            <a:avLst/>
          </a:prstGeom>
          <a:noFill/>
        </p:spPr>
        <p:txBody>
          <a:bodyPr wrap="square">
            <a:spAutoFit/>
          </a:bodyPr>
          <a:lstStyle/>
          <a:p>
            <a:r>
              <a:rPr lang="en-US" sz="1900" dirty="0"/>
              <a:t>NIH Training: </a:t>
            </a:r>
          </a:p>
          <a:p>
            <a:r>
              <a:rPr lang="en-US" sz="1900" dirty="0">
                <a:hlinkClick r:id="rId3"/>
              </a:rPr>
              <a:t>https://researchtraining.nih.gov/programs/career-development</a:t>
            </a:r>
            <a:endParaRPr lang="en-US" sz="1900" dirty="0"/>
          </a:p>
          <a:p>
            <a:endParaRPr lang="en-US" sz="1900" dirty="0"/>
          </a:p>
          <a:p>
            <a:endParaRPr lang="en-US" sz="1900" dirty="0"/>
          </a:p>
        </p:txBody>
      </p:sp>
      <p:sp>
        <p:nvSpPr>
          <p:cNvPr id="27" name="TextBox 26">
            <a:extLst>
              <a:ext uri="{FF2B5EF4-FFF2-40B4-BE49-F238E27FC236}">
                <a16:creationId xmlns:a16="http://schemas.microsoft.com/office/drawing/2014/main" id="{70AB3E59-AA4E-66A5-11A0-52BC612F7CE6}"/>
              </a:ext>
            </a:extLst>
          </p:cNvPr>
          <p:cNvSpPr txBox="1"/>
          <p:nvPr/>
        </p:nvSpPr>
        <p:spPr>
          <a:xfrm>
            <a:off x="338461" y="4146681"/>
            <a:ext cx="6715482" cy="1261884"/>
          </a:xfrm>
          <a:prstGeom prst="rect">
            <a:avLst/>
          </a:prstGeom>
          <a:noFill/>
        </p:spPr>
        <p:txBody>
          <a:bodyPr wrap="square">
            <a:spAutoFit/>
          </a:bodyPr>
          <a:lstStyle/>
          <a:p>
            <a:r>
              <a:rPr lang="en-US" sz="1900" dirty="0"/>
              <a:t>NIMH Training: </a:t>
            </a:r>
          </a:p>
          <a:p>
            <a:r>
              <a:rPr lang="en-US" sz="1900" dirty="0">
                <a:hlinkClick r:id="rId4"/>
              </a:rPr>
              <a:t>https://www.nimh.nih.gov/funding/training</a:t>
            </a:r>
            <a:endParaRPr lang="en-US" sz="1900" dirty="0"/>
          </a:p>
          <a:p>
            <a:endParaRPr lang="en-US" sz="1900" dirty="0"/>
          </a:p>
          <a:p>
            <a:endParaRPr lang="en-US" sz="1900" dirty="0"/>
          </a:p>
        </p:txBody>
      </p:sp>
      <p:pic>
        <p:nvPicPr>
          <p:cNvPr id="3" name="Picture 2" descr="Qr code&#10;&#10;Description automatically generated">
            <a:extLst>
              <a:ext uri="{FF2B5EF4-FFF2-40B4-BE49-F238E27FC236}">
                <a16:creationId xmlns:a16="http://schemas.microsoft.com/office/drawing/2014/main" id="{5574E453-C3D8-0B5B-A274-96C298E097F2}"/>
              </a:ext>
            </a:extLst>
          </p:cNvPr>
          <p:cNvPicPr>
            <a:picLocks noChangeAspect="1"/>
          </p:cNvPicPr>
          <p:nvPr/>
        </p:nvPicPr>
        <p:blipFill>
          <a:blip r:embed="rId5"/>
          <a:stretch>
            <a:fillRect/>
          </a:stretch>
        </p:blipFill>
        <p:spPr>
          <a:xfrm>
            <a:off x="2744105" y="4977675"/>
            <a:ext cx="1748382" cy="1748382"/>
          </a:xfrm>
          <a:prstGeom prst="rect">
            <a:avLst/>
          </a:prstGeom>
        </p:spPr>
      </p:pic>
    </p:spTree>
    <p:extLst>
      <p:ext uri="{BB962C8B-B14F-4D97-AF65-F5344CB8AC3E}">
        <p14:creationId xmlns:p14="http://schemas.microsoft.com/office/powerpoint/2010/main" val="141074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BF62A5-ED40-A269-0AE2-88E71C931FFA}"/>
              </a:ext>
            </a:extLst>
          </p:cNvPr>
          <p:cNvSpPr>
            <a:spLocks noGrp="1"/>
          </p:cNvSpPr>
          <p:nvPr>
            <p:ph idx="1"/>
          </p:nvPr>
        </p:nvSpPr>
        <p:spPr>
          <a:xfrm>
            <a:off x="113016" y="858064"/>
            <a:ext cx="8917968" cy="4515320"/>
          </a:xfrm>
        </p:spPr>
        <p:txBody>
          <a:bodyPr>
            <a:normAutofit fontScale="62500" lnSpcReduction="20000"/>
          </a:bodyPr>
          <a:lstStyle/>
          <a:p>
            <a:pPr>
              <a:lnSpc>
                <a:spcPct val="150000"/>
              </a:lnSpc>
            </a:pPr>
            <a:r>
              <a:rPr lang="en-US" sz="2400" b="1" dirty="0">
                <a:latin typeface="Arial" panose="020B0604020202020204" pitchFamily="34" charset="0"/>
                <a:cs typeface="Arial" panose="020B0604020202020204" pitchFamily="34" charset="0"/>
              </a:rPr>
              <a:t>Pre-Doctoral Awards</a:t>
            </a:r>
          </a:p>
          <a:p>
            <a:pPr lvl="1">
              <a:lnSpc>
                <a:spcPct val="150000"/>
              </a:lnSpc>
            </a:pPr>
            <a:r>
              <a:rPr lang="en-US" sz="2000" dirty="0">
                <a:latin typeface="Arial" panose="020B0604020202020204" pitchFamily="34" charset="0"/>
                <a:cs typeface="Arial" panose="020B0604020202020204" pitchFamily="34" charset="0"/>
              </a:rPr>
              <a:t>NRSA Individual Fellowships to Promote Diversity (</a:t>
            </a:r>
            <a:r>
              <a:rPr lang="en-US" sz="2000" b="1" dirty="0">
                <a:solidFill>
                  <a:schemeClr val="accent5">
                    <a:lumMod val="50000"/>
                  </a:schemeClr>
                </a:solidFill>
                <a:latin typeface="Arial" panose="020B0604020202020204" pitchFamily="34" charset="0"/>
                <a:cs typeface="Arial" panose="020B0604020202020204" pitchFamily="34" charset="0"/>
                <a:hlinkClick r:id="rId3"/>
              </a:rPr>
              <a:t>F31-Diversity</a:t>
            </a:r>
            <a:r>
              <a:rPr lang="en-US" sz="2000" dirty="0">
                <a:latin typeface="Arial" panose="020B0604020202020204" pitchFamily="34" charset="0"/>
                <a:cs typeface="Arial" panose="020B0604020202020204" pitchFamily="34" charset="0"/>
              </a:rPr>
              <a:t>)</a:t>
            </a:r>
          </a:p>
          <a:p>
            <a:pPr lvl="1">
              <a:lnSpc>
                <a:spcPct val="150000"/>
              </a:lnSpc>
            </a:pPr>
            <a:r>
              <a:rPr lang="en-US" sz="2000" dirty="0">
                <a:latin typeface="Arial" panose="020B0604020202020204" pitchFamily="34" charset="0"/>
                <a:cs typeface="Arial" panose="020B0604020202020204" pitchFamily="34" charset="0"/>
              </a:rPr>
              <a:t>Mental Health Dissertation Grant to Enhance Workforce Diversity (</a:t>
            </a:r>
            <a:r>
              <a:rPr lang="en-US" sz="2000" b="1" dirty="0">
                <a:solidFill>
                  <a:schemeClr val="accent5">
                    <a:lumMod val="50000"/>
                  </a:schemeClr>
                </a:solidFill>
                <a:latin typeface="Arial" panose="020B0604020202020204" pitchFamily="34" charset="0"/>
                <a:cs typeface="Arial" panose="020B0604020202020204" pitchFamily="34" charset="0"/>
                <a:hlinkClick r:id="rId4"/>
              </a:rPr>
              <a:t>R36</a:t>
            </a:r>
            <a:r>
              <a:rPr lang="en-US" sz="2000" dirty="0">
                <a:latin typeface="Arial" panose="020B0604020202020204" pitchFamily="34" charset="0"/>
                <a:cs typeface="Arial" panose="020B0604020202020204" pitchFamily="34" charset="0"/>
              </a:rPr>
              <a:t>)</a:t>
            </a:r>
          </a:p>
          <a:p>
            <a:pPr lvl="1">
              <a:lnSpc>
                <a:spcPct val="150000"/>
              </a:lnSpc>
            </a:pPr>
            <a:r>
              <a:rPr lang="en-US" sz="2000" dirty="0">
                <a:latin typeface="Arial" panose="020B0604020202020204" pitchFamily="34" charset="0"/>
                <a:cs typeface="Arial" panose="020B0604020202020204" pitchFamily="34" charset="0"/>
              </a:rPr>
              <a:t>Blueprint and BRAIN Initiative Diversity Predoc to Postdoc Advancement in Neuroscience (D-SPAN) (</a:t>
            </a:r>
            <a:r>
              <a:rPr lang="en-US" sz="2000" b="1" dirty="0">
                <a:solidFill>
                  <a:schemeClr val="accent5">
                    <a:lumMod val="50000"/>
                  </a:schemeClr>
                </a:solidFill>
                <a:latin typeface="Arial" panose="020B0604020202020204" pitchFamily="34" charset="0"/>
                <a:cs typeface="Arial" panose="020B0604020202020204" pitchFamily="34" charset="0"/>
                <a:hlinkClick r:id="rId5"/>
              </a:rPr>
              <a:t>F99/K00</a:t>
            </a:r>
            <a:r>
              <a:rPr lang="en-US" sz="2000" dirty="0">
                <a:latin typeface="Arial" panose="020B0604020202020204" pitchFamily="34" charset="0"/>
                <a:cs typeface="Arial" panose="020B0604020202020204" pitchFamily="34" charset="0"/>
              </a:rPr>
              <a:t>)</a:t>
            </a:r>
          </a:p>
          <a:p>
            <a:pPr>
              <a:lnSpc>
                <a:spcPct val="150000"/>
              </a:lnSpc>
            </a:pPr>
            <a:r>
              <a:rPr lang="en-US" sz="2400" b="1" dirty="0">
                <a:latin typeface="Arial" panose="020B0604020202020204" pitchFamily="34" charset="0"/>
                <a:cs typeface="Arial" panose="020B0604020202020204" pitchFamily="34" charset="0"/>
              </a:rPr>
              <a:t>Postdoctoral/Career Development Awards</a:t>
            </a:r>
          </a:p>
          <a:p>
            <a:pPr lvl="1">
              <a:lnSpc>
                <a:spcPct val="150000"/>
              </a:lnSpc>
            </a:pPr>
            <a:r>
              <a:rPr lang="en-US" sz="2000" dirty="0">
                <a:latin typeface="Arial" panose="020B0604020202020204" pitchFamily="34" charset="0"/>
                <a:cs typeface="Arial" panose="020B0604020202020204" pitchFamily="34" charset="0"/>
              </a:rPr>
              <a:t>BRAIN Initiative Postdoctoral Career Transition Award to Promote Diversity (</a:t>
            </a:r>
            <a:r>
              <a:rPr lang="en-US" sz="2000" b="1" dirty="0">
                <a:solidFill>
                  <a:schemeClr val="accent5">
                    <a:lumMod val="50000"/>
                  </a:schemeClr>
                </a:solidFill>
                <a:latin typeface="Arial" panose="020B0604020202020204" pitchFamily="34" charset="0"/>
                <a:cs typeface="Arial" panose="020B0604020202020204" pitchFamily="34" charset="0"/>
                <a:hlinkClick r:id="rId6"/>
              </a:rPr>
              <a:t>K99/R00</a:t>
            </a:r>
            <a:r>
              <a:rPr lang="en-US" sz="2000" dirty="0">
                <a:latin typeface="Arial" panose="020B0604020202020204" pitchFamily="34" charset="0"/>
                <a:cs typeface="Arial" panose="020B0604020202020204" pitchFamily="34" charset="0"/>
              </a:rPr>
              <a:t>)</a:t>
            </a:r>
          </a:p>
          <a:p>
            <a:pPr lvl="1">
              <a:lnSpc>
                <a:spcPct val="150000"/>
              </a:lnSpc>
            </a:pPr>
            <a:r>
              <a:rPr lang="en-US" sz="2000" dirty="0">
                <a:latin typeface="Arial" panose="020B0604020202020204" pitchFamily="34" charset="0"/>
                <a:cs typeface="Arial" panose="020B0604020202020204" pitchFamily="34" charset="0"/>
              </a:rPr>
              <a:t>MOSAIC Career Transition Award to Promote Diversity (</a:t>
            </a:r>
            <a:r>
              <a:rPr lang="en-US" sz="2000" b="1" dirty="0">
                <a:solidFill>
                  <a:schemeClr val="accent5">
                    <a:lumMod val="50000"/>
                  </a:schemeClr>
                </a:solidFill>
                <a:latin typeface="Arial" panose="020B0604020202020204" pitchFamily="34" charset="0"/>
                <a:cs typeface="Arial" panose="020B0604020202020204" pitchFamily="34" charset="0"/>
                <a:hlinkClick r:id="rId7"/>
              </a:rPr>
              <a:t>K99/R00</a:t>
            </a:r>
            <a:r>
              <a:rPr lang="en-US" sz="2000" dirty="0">
                <a:latin typeface="Arial" panose="020B0604020202020204" pitchFamily="34" charset="0"/>
                <a:cs typeface="Arial" panose="020B0604020202020204" pitchFamily="34" charset="0"/>
              </a:rPr>
              <a:t>)</a:t>
            </a:r>
          </a:p>
          <a:p>
            <a:pPr>
              <a:lnSpc>
                <a:spcPct val="150000"/>
              </a:lnSpc>
            </a:pPr>
            <a:r>
              <a:rPr lang="en-US" sz="2400" b="1" dirty="0">
                <a:latin typeface="Arial" panose="020B0604020202020204" pitchFamily="34" charset="0"/>
                <a:cs typeface="Arial" panose="020B0604020202020204" pitchFamily="34" charset="0"/>
              </a:rPr>
              <a:t>Research Supplements to Promote Diversity in Health-Related Research</a:t>
            </a:r>
          </a:p>
          <a:p>
            <a:pPr lvl="1"/>
            <a:r>
              <a:rPr lang="en-US" sz="2000" dirty="0">
                <a:latin typeface="Arial" panose="020B0604020202020204" pitchFamily="34" charset="0"/>
                <a:cs typeface="Arial" panose="020B0604020202020204" pitchFamily="34" charset="0"/>
                <a:hlinkClick r:id="rId8"/>
              </a:rPr>
              <a:t>Supplement application and review procedures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hlinkClick r:id="rId9"/>
              </a:rPr>
              <a:t>Notice of Funding Opportunity</a:t>
            </a:r>
            <a:endParaRPr lang="en-US" sz="2000" b="1" dirty="0">
              <a:latin typeface="Arial" panose="020B0604020202020204" pitchFamily="34" charset="0"/>
              <a:cs typeface="Arial" panose="020B0604020202020204" pitchFamily="34" charset="0"/>
            </a:endParaRPr>
          </a:p>
          <a:p>
            <a:pPr>
              <a:lnSpc>
                <a:spcPct val="150000"/>
              </a:lnSpc>
            </a:pPr>
            <a:r>
              <a:rPr lang="en-US" sz="2400" b="1" dirty="0">
                <a:latin typeface="Arial" panose="020B0604020202020204" pitchFamily="34" charset="0"/>
                <a:cs typeface="Arial" panose="020B0604020202020204" pitchFamily="34" charset="0"/>
              </a:rPr>
              <a:t>Faculty level and institutional awards are also available</a:t>
            </a:r>
            <a:endParaRPr lang="en-US" sz="2400" b="1" i="1" dirty="0">
              <a:latin typeface="Arial" panose="020B0604020202020204" pitchFamily="34" charset="0"/>
              <a:cs typeface="Arial" panose="020B0604020202020204" pitchFamily="34" charset="0"/>
            </a:endParaRPr>
          </a:p>
          <a:p>
            <a:pPr lvl="1">
              <a:spcAft>
                <a:spcPts val="600"/>
              </a:spcAft>
            </a:pPr>
            <a:r>
              <a:rPr lang="en-US" sz="2000" dirty="0">
                <a:latin typeface="Arial" panose="020B0604020202020204" pitchFamily="34" charset="0"/>
                <a:cs typeface="Arial" panose="020B0604020202020204" pitchFamily="34" charset="0"/>
              </a:rPr>
              <a:t>Research Opportunities for New and "At-Risk" Investigators to Promote Workforce Diversity (</a:t>
            </a:r>
            <a:r>
              <a:rPr lang="en-US" sz="2000" b="1" dirty="0">
                <a:latin typeface="Arial" panose="020B0604020202020204" pitchFamily="34" charset="0"/>
                <a:cs typeface="Arial" panose="020B0604020202020204" pitchFamily="34" charset="0"/>
                <a:hlinkClick r:id="rId10"/>
              </a:rPr>
              <a:t>R01</a:t>
            </a:r>
            <a:r>
              <a:rPr lang="en-US" sz="2000" dirty="0">
                <a:latin typeface="Arial" panose="020B0604020202020204" pitchFamily="34" charset="0"/>
                <a:cs typeface="Arial" panose="020B0604020202020204" pitchFamily="34" charset="0"/>
              </a:rPr>
              <a:t>)</a:t>
            </a:r>
          </a:p>
          <a:p>
            <a:pPr lvl="1">
              <a:lnSpc>
                <a:spcPct val="120000"/>
              </a:lnSpc>
              <a:spcAft>
                <a:spcPts val="600"/>
              </a:spcAft>
            </a:pPr>
            <a:r>
              <a:rPr lang="en-US" sz="2000" dirty="0" err="1">
                <a:latin typeface="Arial" panose="020B0604020202020204" pitchFamily="34" charset="0"/>
                <a:cs typeface="Arial" panose="020B0604020202020204" pitchFamily="34" charset="0"/>
              </a:rPr>
              <a:t>STrengthening</a:t>
            </a:r>
            <a:r>
              <a:rPr lang="en-US" sz="2000" dirty="0">
                <a:latin typeface="Arial" panose="020B0604020202020204" pitchFamily="34" charset="0"/>
                <a:cs typeface="Arial" panose="020B0604020202020204" pitchFamily="34" charset="0"/>
              </a:rPr>
              <a:t> Research Opportunities for NIH Grants (STRONG): Structured Institutional Needs Assessment and Action Plan Development for Resource Limited Institutions (</a:t>
            </a:r>
            <a:r>
              <a:rPr lang="en-US" sz="2000" b="1" dirty="0">
                <a:latin typeface="Arial" panose="020B0604020202020204" pitchFamily="34" charset="0"/>
                <a:cs typeface="Arial" panose="020B0604020202020204" pitchFamily="34" charset="0"/>
                <a:hlinkClick r:id="rId11"/>
              </a:rPr>
              <a:t>UC2</a:t>
            </a:r>
            <a:r>
              <a:rPr lang="en-US" sz="2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B9D7E06-5929-8FE9-F461-A4F8EFDD8840}"/>
              </a:ext>
            </a:extLst>
          </p:cNvPr>
          <p:cNvSpPr txBox="1"/>
          <p:nvPr/>
        </p:nvSpPr>
        <p:spPr>
          <a:xfrm>
            <a:off x="342773" y="5025565"/>
            <a:ext cx="6683639" cy="1154675"/>
          </a:xfrm>
          <a:prstGeom prst="rect">
            <a:avLst/>
          </a:prstGeom>
          <a:noFill/>
        </p:spPr>
        <p:txBody>
          <a:bodyPr wrap="square">
            <a:spAutoFit/>
          </a:bodyPr>
          <a:lstStyle/>
          <a:p>
            <a:pPr>
              <a:lnSpc>
                <a:spcPct val="150000"/>
              </a:lnSpc>
            </a:pPr>
            <a:r>
              <a:rPr lang="en-US" sz="1600" b="1" i="1" dirty="0">
                <a:latin typeface="Arial" panose="020B0604020202020204" pitchFamily="34" charset="0"/>
                <a:cs typeface="Arial" panose="020B0604020202020204" pitchFamily="34" charset="0"/>
              </a:rPr>
              <a:t>Current funding opportunities: </a:t>
            </a:r>
            <a:r>
              <a:rPr lang="en-US" sz="1600" b="1" i="1" dirty="0">
                <a:latin typeface="Arial" panose="020B0604020202020204" pitchFamily="34" charset="0"/>
                <a:cs typeface="Arial" panose="020B0604020202020204" pitchFamily="34" charset="0"/>
                <a:hlinkClick r:id="rId12"/>
              </a:rPr>
              <a:t>https://www.nimh.nih.gov/about/organization/od/odwd/funding-opportunities-for-research-on-disparities-and-workforce-diversity</a:t>
            </a:r>
            <a:endParaRPr lang="en-US" sz="1600" b="1" i="1" dirty="0">
              <a:latin typeface="Arial" panose="020B0604020202020204" pitchFamily="34" charset="0"/>
              <a:cs typeface="Arial" panose="020B0604020202020204" pitchFamily="34" charset="0"/>
            </a:endParaRPr>
          </a:p>
        </p:txBody>
      </p:sp>
      <p:pic>
        <p:nvPicPr>
          <p:cNvPr id="8" name="Picture 7" descr="Qr code&#10;&#10;Description automatically generated">
            <a:extLst>
              <a:ext uri="{FF2B5EF4-FFF2-40B4-BE49-F238E27FC236}">
                <a16:creationId xmlns:a16="http://schemas.microsoft.com/office/drawing/2014/main" id="{25D8C83A-725D-BC3B-C984-A19BDBB5EAD9}"/>
              </a:ext>
            </a:extLst>
          </p:cNvPr>
          <p:cNvPicPr>
            <a:picLocks noChangeAspect="1"/>
          </p:cNvPicPr>
          <p:nvPr/>
        </p:nvPicPr>
        <p:blipFill>
          <a:blip r:embed="rId13"/>
          <a:stretch>
            <a:fillRect/>
          </a:stretch>
        </p:blipFill>
        <p:spPr>
          <a:xfrm>
            <a:off x="7026412" y="4939448"/>
            <a:ext cx="1774815" cy="1774815"/>
          </a:xfrm>
          <a:prstGeom prst="rect">
            <a:avLst/>
          </a:prstGeom>
        </p:spPr>
      </p:pic>
      <p:sp>
        <p:nvSpPr>
          <p:cNvPr id="10" name="Title 1">
            <a:extLst>
              <a:ext uri="{FF2B5EF4-FFF2-40B4-BE49-F238E27FC236}">
                <a16:creationId xmlns:a16="http://schemas.microsoft.com/office/drawing/2014/main" id="{43736D7C-A894-1A32-A72B-97C4D099644F}"/>
              </a:ext>
            </a:extLst>
          </p:cNvPr>
          <p:cNvSpPr txBox="1">
            <a:spLocks/>
          </p:cNvSpPr>
          <p:nvPr/>
        </p:nvSpPr>
        <p:spPr>
          <a:xfrm>
            <a:off x="436880" y="36780"/>
            <a:ext cx="8270240" cy="857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a:ea typeface="+mj-ea"/>
                <a:cs typeface="+mj-cs"/>
              </a:rPr>
              <a:t>Workforce Diversity</a:t>
            </a:r>
            <a:endParaRPr kumimoji="0" lang="en-US" sz="36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
        <p:nvSpPr>
          <p:cNvPr id="13" name="Oval 12">
            <a:extLst>
              <a:ext uri="{FF2B5EF4-FFF2-40B4-BE49-F238E27FC236}">
                <a16:creationId xmlns:a16="http://schemas.microsoft.com/office/drawing/2014/main" id="{47D5F94E-46D7-6218-EAA6-52C75FEAB2CA}"/>
              </a:ext>
            </a:extLst>
          </p:cNvPr>
          <p:cNvSpPr/>
          <p:nvPr/>
        </p:nvSpPr>
        <p:spPr>
          <a:xfrm>
            <a:off x="5640786" y="194608"/>
            <a:ext cx="3066334" cy="1326911"/>
          </a:xfrm>
          <a:prstGeom prst="ellipse">
            <a:avLst/>
          </a:prstGeom>
          <a:solidFill>
            <a:srgbClr val="B30B00"/>
          </a:solidFill>
          <a:ln w="12700" cap="flat" cmpd="sng" algn="ctr">
            <a:solidFill>
              <a:srgbClr val="0624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rPr>
              <a:t>See NIMH Office for Disparities Research and Workforce Diversity  (</a:t>
            </a:r>
            <a:r>
              <a:rPr kumimoji="0" lang="en-US" sz="1400" b="1" i="0" u="none" strike="noStrike" kern="0" cap="none" spc="0" normalizeH="0" baseline="0" noProof="0" dirty="0">
                <a:ln>
                  <a:noFill/>
                </a:ln>
                <a:solidFill>
                  <a:srgbClr val="5B9BD5">
                    <a:lumMod val="60000"/>
                    <a:lumOff val="40000"/>
                  </a:srgbClr>
                </a:solidFill>
                <a:effectLst/>
                <a:uLnTx/>
                <a:uFillTx/>
                <a:latin typeface="Arial" panose="020B0604020202020204"/>
                <a:ea typeface="+mn-ea"/>
                <a:cs typeface="+mn-cs"/>
                <a:hlinkClick r:id="rId14">
                  <a:extLst>
                    <a:ext uri="{A12FA001-AC4F-418D-AE19-62706E023703}">
                      <ahyp:hlinkClr xmlns:ahyp="http://schemas.microsoft.com/office/drawing/2018/hyperlinkcolor" val="tx"/>
                    </a:ext>
                  </a:extLst>
                </a:hlinkClick>
              </a:rPr>
              <a:t>ODWD</a:t>
            </a:r>
            <a:r>
              <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rPr>
              <a:t>) for more information</a:t>
            </a:r>
          </a:p>
        </p:txBody>
      </p:sp>
    </p:spTree>
    <p:extLst>
      <p:ext uri="{BB962C8B-B14F-4D97-AF65-F5344CB8AC3E}">
        <p14:creationId xmlns:p14="http://schemas.microsoft.com/office/powerpoint/2010/main" val="2401454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6378-B8C7-1C2E-E207-892534D92E75}"/>
              </a:ext>
            </a:extLst>
          </p:cNvPr>
          <p:cNvSpPr>
            <a:spLocks noGrp="1"/>
          </p:cNvSpPr>
          <p:nvPr>
            <p:ph type="title"/>
          </p:nvPr>
        </p:nvSpPr>
        <p:spPr>
          <a:xfrm>
            <a:off x="436880" y="1"/>
            <a:ext cx="8270240" cy="857352"/>
          </a:xfrm>
        </p:spPr>
        <p:txBody>
          <a:bodyPr>
            <a:normAutofit/>
          </a:bodyPr>
          <a:lstStyle/>
          <a:p>
            <a:r>
              <a:rPr lang="en-US" dirty="0">
                <a:latin typeface="Arial" panose="020B0604020202020204" pitchFamily="34" charset="0"/>
                <a:cs typeface="Arial" panose="020B0604020202020204" pitchFamily="34" charset="0"/>
              </a:rPr>
              <a:t>Take home messages</a:t>
            </a:r>
            <a:endParaRPr lang="en-US" dirty="0"/>
          </a:p>
        </p:txBody>
      </p:sp>
      <p:sp>
        <p:nvSpPr>
          <p:cNvPr id="3" name="Content Placeholder 2">
            <a:extLst>
              <a:ext uri="{FF2B5EF4-FFF2-40B4-BE49-F238E27FC236}">
                <a16:creationId xmlns:a16="http://schemas.microsoft.com/office/drawing/2014/main" id="{CA9914F2-FCFD-827B-AF34-AD93B7949F66}"/>
              </a:ext>
            </a:extLst>
          </p:cNvPr>
          <p:cNvSpPr>
            <a:spLocks noGrp="1"/>
          </p:cNvSpPr>
          <p:nvPr>
            <p:ph idx="1"/>
          </p:nvPr>
        </p:nvSpPr>
        <p:spPr>
          <a:xfrm>
            <a:off x="248415" y="937135"/>
            <a:ext cx="8378749" cy="5163958"/>
          </a:xfrm>
        </p:spPr>
        <p:txBody>
          <a:bodyPr>
            <a:noAutofit/>
          </a:bodyPr>
          <a:lstStyle/>
          <a:p>
            <a:pPr>
              <a:lnSpc>
                <a:spcPct val="100000"/>
              </a:lnSpc>
              <a:spcAft>
                <a:spcPts val="1200"/>
              </a:spcAft>
            </a:pPr>
            <a:r>
              <a:rPr lang="en-US" sz="1800" b="1" dirty="0">
                <a:latin typeface="Arial" panose="020B0604020202020204" pitchFamily="34" charset="0"/>
                <a:cs typeface="Arial" panose="020B0604020202020204" pitchFamily="34" charset="0"/>
              </a:rPr>
              <a:t>NIH supports research across career stages</a:t>
            </a:r>
          </a:p>
          <a:p>
            <a:pPr lvl="1">
              <a:lnSpc>
                <a:spcPct val="100000"/>
              </a:lnSpc>
              <a:spcAft>
                <a:spcPts val="1200"/>
              </a:spcAft>
            </a:pPr>
            <a:r>
              <a:rPr lang="en-US" sz="1600" dirty="0">
                <a:latin typeface="Arial" panose="020B0604020202020204" pitchFamily="34" charset="0"/>
                <a:cs typeface="Arial" panose="020B0604020202020204" pitchFamily="34" charset="0"/>
              </a:rPr>
              <a:t>There are many </a:t>
            </a:r>
            <a:r>
              <a:rPr lang="en-US" sz="1600" dirty="0">
                <a:latin typeface="Arial" panose="020B0604020202020204" pitchFamily="34" charset="0"/>
                <a:cs typeface="Arial" panose="020B0604020202020204" pitchFamily="34" charset="0"/>
                <a:hlinkClick r:id="rId2"/>
              </a:rPr>
              <a:t>predoctoral, postdoctoral</a:t>
            </a:r>
            <a:r>
              <a:rPr lang="en-US" sz="1600" dirty="0">
                <a:latin typeface="Arial" panose="020B0604020202020204" pitchFamily="34" charset="0"/>
                <a:cs typeface="Arial" panose="020B0604020202020204" pitchFamily="34" charset="0"/>
              </a:rPr>
              <a:t>, and </a:t>
            </a:r>
            <a:r>
              <a:rPr lang="en-US" sz="1600" dirty="0">
                <a:latin typeface="Arial" panose="020B0604020202020204" pitchFamily="34" charset="0"/>
                <a:cs typeface="Arial" panose="020B0604020202020204" pitchFamily="34" charset="0"/>
                <a:hlinkClick r:id="rId3"/>
              </a:rPr>
              <a:t>early career </a:t>
            </a:r>
            <a:r>
              <a:rPr lang="en-US" sz="1600" dirty="0">
                <a:latin typeface="Arial" panose="020B0604020202020204" pitchFamily="34" charset="0"/>
                <a:cs typeface="Arial" panose="020B0604020202020204" pitchFamily="34" charset="0"/>
              </a:rPr>
              <a:t>opportunities</a:t>
            </a:r>
          </a:p>
          <a:p>
            <a:pPr>
              <a:lnSpc>
                <a:spcPct val="100000"/>
              </a:lnSpc>
              <a:spcAft>
                <a:spcPts val="1200"/>
              </a:spcAft>
            </a:pPr>
            <a:r>
              <a:rPr lang="en-US" sz="1800" b="1" dirty="0">
                <a:latin typeface="Arial" panose="020B0604020202020204" pitchFamily="34" charset="0"/>
                <a:cs typeface="Arial" panose="020B0604020202020204" pitchFamily="34" charset="0"/>
              </a:rPr>
              <a:t>Review </a:t>
            </a:r>
            <a:r>
              <a:rPr lang="en-US" sz="1800" b="1" dirty="0">
                <a:latin typeface="Arial" panose="020B0604020202020204" pitchFamily="34" charset="0"/>
                <a:cs typeface="Arial" panose="020B0604020202020204" pitchFamily="34" charset="0"/>
                <a:hlinkClick r:id="rId4"/>
              </a:rPr>
              <a:t>Grants.gov</a:t>
            </a:r>
            <a:r>
              <a:rPr lang="en-US" sz="18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hlinkClick r:id="rId5"/>
              </a:rPr>
              <a:t>Institute or Center (IC) websites</a:t>
            </a:r>
            <a:r>
              <a:rPr lang="en-US" sz="1800" b="1" dirty="0">
                <a:latin typeface="Arial" panose="020B0604020202020204" pitchFamily="34" charset="0"/>
                <a:cs typeface="Arial" panose="020B0604020202020204" pitchFamily="34" charset="0"/>
              </a:rPr>
              <a:t>, or </a:t>
            </a:r>
            <a:r>
              <a:rPr lang="en-US" sz="1800" b="1" dirty="0">
                <a:latin typeface="Arial" panose="020B0604020202020204" pitchFamily="34" charset="0"/>
                <a:cs typeface="Arial" panose="020B0604020202020204" pitchFamily="34" charset="0"/>
                <a:hlinkClick r:id="rId6"/>
              </a:rPr>
              <a:t>Subscribe</a:t>
            </a:r>
            <a:r>
              <a:rPr lang="en-US" sz="1800" b="1" dirty="0">
                <a:latin typeface="Arial" panose="020B0604020202020204" pitchFamily="34" charset="0"/>
                <a:cs typeface="Arial" panose="020B0604020202020204" pitchFamily="34" charset="0"/>
              </a:rPr>
              <a:t> to the NIH Guide for Grants and Contracts to learn about current opportunities</a:t>
            </a:r>
          </a:p>
          <a:p>
            <a:pPr>
              <a:lnSpc>
                <a:spcPct val="100000"/>
              </a:lnSpc>
              <a:spcAft>
                <a:spcPts val="1200"/>
              </a:spcAft>
            </a:pPr>
            <a:r>
              <a:rPr lang="en-US" sz="1800" b="1" dirty="0">
                <a:latin typeface="Arial" panose="020B0604020202020204" pitchFamily="34" charset="0"/>
                <a:cs typeface="Arial" panose="020B0604020202020204" pitchFamily="34" charset="0"/>
              </a:rPr>
              <a:t>Talk to your mentors, and use the </a:t>
            </a:r>
            <a:r>
              <a:rPr lang="en-US" sz="1800" b="1" dirty="0">
                <a:latin typeface="Arial" panose="020B0604020202020204" pitchFamily="34" charset="0"/>
                <a:cs typeface="Arial" panose="020B0604020202020204" pitchFamily="34" charset="0"/>
                <a:hlinkClick r:id="rId7"/>
              </a:rPr>
              <a:t>NIH RePORTER</a:t>
            </a:r>
            <a:r>
              <a:rPr lang="en-US" sz="1800" b="1"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hlinkClick r:id="rId8"/>
              </a:rPr>
              <a:t>Matchmaker</a:t>
            </a:r>
            <a:r>
              <a:rPr lang="en-US" sz="1800" b="1" dirty="0">
                <a:latin typeface="Arial" panose="020B0604020202020204" pitchFamily="34" charset="0"/>
                <a:cs typeface="Arial" panose="020B0604020202020204" pitchFamily="34" charset="0"/>
              </a:rPr>
              <a:t> to find the right IC and Program Officer</a:t>
            </a:r>
          </a:p>
          <a:p>
            <a:pPr lvl="1">
              <a:lnSpc>
                <a:spcPct val="100000"/>
              </a:lnSpc>
              <a:spcAft>
                <a:spcPts val="1200"/>
              </a:spcAft>
            </a:pPr>
            <a:r>
              <a:rPr lang="en-US" sz="1600" dirty="0">
                <a:latin typeface="Arial" panose="020B0604020202020204" pitchFamily="34" charset="0"/>
                <a:cs typeface="Arial" panose="020B0604020202020204" pitchFamily="34" charset="0"/>
              </a:rPr>
              <a:t>You can also look at the “Scientific Contact” in a funding notice to find a PO</a:t>
            </a:r>
          </a:p>
          <a:p>
            <a:pPr>
              <a:lnSpc>
                <a:spcPct val="100000"/>
              </a:lnSpc>
              <a:spcAft>
                <a:spcPts val="1200"/>
              </a:spcAft>
            </a:pPr>
            <a:r>
              <a:rPr lang="en-US" sz="1800" b="1" dirty="0">
                <a:latin typeface="Arial" panose="020B0604020202020204" pitchFamily="34" charset="0"/>
                <a:cs typeface="Arial" panose="020B0604020202020204" pitchFamily="34" charset="0"/>
              </a:rPr>
              <a:t>Review the IC’s Strategic Plan (e.g., </a:t>
            </a:r>
            <a:r>
              <a:rPr lang="en-US" sz="1800" b="1" dirty="0">
                <a:latin typeface="Arial" panose="020B0604020202020204" pitchFamily="34" charset="0"/>
                <a:cs typeface="Arial" panose="020B0604020202020204" pitchFamily="34" charset="0"/>
                <a:hlinkClick r:id="rId9"/>
              </a:rPr>
              <a:t>NIMH</a:t>
            </a:r>
            <a:r>
              <a:rPr lang="en-US" sz="1800" b="1" dirty="0">
                <a:latin typeface="Arial" panose="020B0604020202020204" pitchFamily="34" charset="0"/>
                <a:cs typeface="Arial" panose="020B0604020202020204" pitchFamily="34" charset="0"/>
              </a:rPr>
              <a:t>)</a:t>
            </a:r>
          </a:p>
          <a:p>
            <a:pPr>
              <a:lnSpc>
                <a:spcPct val="100000"/>
              </a:lnSpc>
              <a:spcAft>
                <a:spcPts val="1200"/>
              </a:spcAft>
            </a:pPr>
            <a:r>
              <a:rPr lang="en-US" sz="1800" b="1" dirty="0">
                <a:latin typeface="Arial" panose="020B0604020202020204" pitchFamily="34" charset="0"/>
                <a:cs typeface="Arial" panose="020B0604020202020204" pitchFamily="34" charset="0"/>
              </a:rPr>
              <a:t>Read more about NIH’s interest in diversity: </a:t>
            </a:r>
            <a:r>
              <a:rPr lang="en-US" sz="1800" b="1" dirty="0">
                <a:latin typeface="Arial" panose="020B0604020202020204" pitchFamily="34" charset="0"/>
                <a:cs typeface="Arial" panose="020B0604020202020204" pitchFamily="34" charset="0"/>
                <a:hlinkClick r:id="rId10"/>
              </a:rPr>
              <a:t>https://extramural-diversity.nih.gov/diversity-matters</a:t>
            </a:r>
            <a:endParaRPr lang="en-US" sz="1800" b="1" dirty="0">
              <a:latin typeface="Arial" panose="020B0604020202020204" pitchFamily="34" charset="0"/>
              <a:cs typeface="Arial" panose="020B0604020202020204" pitchFamily="34" charset="0"/>
            </a:endParaRPr>
          </a:p>
          <a:p>
            <a:pPr>
              <a:lnSpc>
                <a:spcPct val="100000"/>
              </a:lnSpc>
              <a:spcAft>
                <a:spcPts val="1200"/>
              </a:spcAft>
            </a:pPr>
            <a:r>
              <a:rPr lang="en-US" sz="1800" b="1" dirty="0">
                <a:latin typeface="Arial" panose="020B0604020202020204" pitchFamily="34" charset="0"/>
                <a:cs typeface="Arial" panose="020B0604020202020204" pitchFamily="34" charset="0"/>
              </a:rPr>
              <a:t>Reach out to a Program Officer via email with a Specific Aims page or concept paper prior to submission</a:t>
            </a:r>
          </a:p>
        </p:txBody>
      </p:sp>
    </p:spTree>
    <p:extLst>
      <p:ext uri="{BB962C8B-B14F-4D97-AF65-F5344CB8AC3E}">
        <p14:creationId xmlns:p14="http://schemas.microsoft.com/office/powerpoint/2010/main" val="2076054553"/>
      </p:ext>
    </p:extLst>
  </p:cSld>
  <p:clrMapOvr>
    <a:masterClrMapping/>
  </p:clrMapOvr>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cent 1">
      <a:dk1>
        <a:srgbClr val="000000"/>
      </a:dk1>
      <a:lt1>
        <a:srgbClr val="FFFFFF"/>
      </a:lt1>
      <a:dk2>
        <a:srgbClr val="44546A"/>
      </a:dk2>
      <a:lt2>
        <a:srgbClr val="E7E6E6"/>
      </a:lt2>
      <a:accent1>
        <a:srgbClr val="B30B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Accent 1">
      <a:dk1>
        <a:srgbClr val="000000"/>
      </a:dk1>
      <a:lt1>
        <a:srgbClr val="FFFFFF"/>
      </a:lt1>
      <a:dk2>
        <a:srgbClr val="44546A"/>
      </a:dk2>
      <a:lt2>
        <a:srgbClr val="E7E6E6"/>
      </a:lt2>
      <a:accent1>
        <a:srgbClr val="B30B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Template_NIH DkBlue">
  <a:themeElements>
    <a:clrScheme name="NICHD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_NICHD_Blue" id="{DFB456D2-DC62-9844-BBCD-5F5CAE7FE19B}" vid="{D6605FBC-724E-5B48-BE92-78F2C57D4125}"/>
    </a:ext>
  </a:extLst>
</a:theme>
</file>

<file path=ppt/theme/theme7.xml><?xml version="1.0" encoding="utf-8"?>
<a:theme xmlns:a="http://schemas.openxmlformats.org/drawingml/2006/main" name="5_Office Theme">
  <a:themeElements>
    <a:clrScheme name="NICHD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Custom 4">
      <a:dk1>
        <a:sysClr val="windowText" lastClr="000000"/>
      </a:dk1>
      <a:lt1>
        <a:sysClr val="window" lastClr="FFFFFF"/>
      </a:lt1>
      <a:dk2>
        <a:srgbClr val="576F7F"/>
      </a:dk2>
      <a:lt2>
        <a:srgbClr val="FBB03B"/>
      </a:lt2>
      <a:accent1>
        <a:srgbClr val="971B2F"/>
      </a:accent1>
      <a:accent2>
        <a:srgbClr val="071D49"/>
      </a:accent2>
      <a:accent3>
        <a:srgbClr val="D5CB9F"/>
      </a:accent3>
      <a:accent4>
        <a:srgbClr val="489FDF"/>
      </a:accent4>
      <a:accent5>
        <a:srgbClr val="B4875E"/>
      </a:accent5>
      <a:accent6>
        <a:srgbClr val="009A44"/>
      </a:accent6>
      <a:hlink>
        <a:srgbClr val="003DA5"/>
      </a:hlink>
      <a:folHlink>
        <a:srgbClr val="84329B"/>
      </a:folHlink>
    </a:clrScheme>
    <a:fontScheme name="Publico">
      <a:majorFont>
        <a:latin typeface="Publico Text Semibold"/>
        <a:ea typeface=""/>
        <a:cs typeface=""/>
      </a:majorFont>
      <a:minorFont>
        <a:latin typeface="Publico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171e4f9d-bd56-4913-8beb-04f235283cad">2NEWRJY5P456-295715932-11</_dlc_DocId>
    <_dlc_DocIdUrl xmlns="171e4f9d-bd56-4913-8beb-04f235283cad">
      <Url>https://nih.sharepoint.com/sites/NIMH-Intranet/communicatons/75th-anniversary/ppt-and-drop_in-slides/_layouts/15/DocIdRedir.aspx?ID=2NEWRJY5P456-295715932-11</Url>
      <Description>2NEWRJY5P456-295715932-11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37DCBDAEDD12445B321532B9CDB2A8D" ma:contentTypeVersion="3" ma:contentTypeDescription="Create a new document." ma:contentTypeScope="" ma:versionID="986f81e1b8b0bceffea23ce67d92fb22">
  <xsd:schema xmlns:xsd="http://www.w3.org/2001/XMLSchema" xmlns:xs="http://www.w3.org/2001/XMLSchema" xmlns:p="http://schemas.microsoft.com/office/2006/metadata/properties" xmlns:ns2="171e4f9d-bd56-4913-8beb-04f235283cad" xmlns:ns3="c6c352b6-f50a-48be-bcc4-a2973b0365ef" targetNamespace="http://schemas.microsoft.com/office/2006/metadata/properties" ma:root="true" ma:fieldsID="18edd1b30da815fddaba26dff34560a2" ns2:_="" ns3:_="">
    <xsd:import namespace="171e4f9d-bd56-4913-8beb-04f235283cad"/>
    <xsd:import namespace="c6c352b6-f50a-48be-bcc4-a2973b0365e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e4f9d-bd56-4913-8beb-04f235283c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6c352b6-f50a-48be-bcc4-a2973b0365e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8EA7FA-B9BA-4589-942D-177F17CE5D37}">
  <ds:schemaRefs>
    <ds:schemaRef ds:uri="http://schemas.microsoft.com/sharepoint/events"/>
  </ds:schemaRefs>
</ds:datastoreItem>
</file>

<file path=customXml/itemProps2.xml><?xml version="1.0" encoding="utf-8"?>
<ds:datastoreItem xmlns:ds="http://schemas.openxmlformats.org/officeDocument/2006/customXml" ds:itemID="{2801110F-88BB-43EE-BE61-3B3F6A19F064}">
  <ds:schemaRefs>
    <ds:schemaRef ds:uri="http://schemas.microsoft.com/sharepoint/v3/contenttype/forms"/>
  </ds:schemaRefs>
</ds:datastoreItem>
</file>

<file path=customXml/itemProps3.xml><?xml version="1.0" encoding="utf-8"?>
<ds:datastoreItem xmlns:ds="http://schemas.openxmlformats.org/officeDocument/2006/customXml" ds:itemID="{25700875-AB93-4EFB-A740-981FD82B9870}">
  <ds:schemaRefs>
    <ds:schemaRef ds:uri="171e4f9d-bd56-4913-8beb-04f235283cad"/>
    <ds:schemaRef ds:uri="http://purl.org/dc/dcmitype/"/>
    <ds:schemaRef ds:uri="http://www.w3.org/XML/1998/namespace"/>
    <ds:schemaRef ds:uri="c6c352b6-f50a-48be-bcc4-a2973b0365ef"/>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elements/1.1/"/>
  </ds:schemaRefs>
</ds:datastoreItem>
</file>

<file path=customXml/itemProps4.xml><?xml version="1.0" encoding="utf-8"?>
<ds:datastoreItem xmlns:ds="http://schemas.openxmlformats.org/officeDocument/2006/customXml" ds:itemID="{21543892-9AEE-42BF-A9B0-19EF1443DA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1e4f9d-bd56-4913-8beb-04f235283cad"/>
    <ds:schemaRef ds:uri="c6c352b6-f50a-48be-bcc4-a2973b036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
  <TotalTime>5695</TotalTime>
  <Words>3966</Words>
  <Application>Microsoft Office PowerPoint</Application>
  <PresentationFormat>On-screen Show (4:3)</PresentationFormat>
  <Paragraphs>537</Paragraphs>
  <Slides>53</Slides>
  <Notes>30</Notes>
  <HiddenSlides>0</HiddenSlides>
  <MMClips>0</MMClips>
  <ScaleCrop>false</ScaleCrop>
  <HeadingPairs>
    <vt:vector size="8" baseType="variant">
      <vt:variant>
        <vt:lpstr>Fonts Used</vt:lpstr>
      </vt:variant>
      <vt:variant>
        <vt:i4>19</vt:i4>
      </vt:variant>
      <vt:variant>
        <vt:lpstr>Theme</vt:lpstr>
      </vt:variant>
      <vt:variant>
        <vt:i4>8</vt:i4>
      </vt:variant>
      <vt:variant>
        <vt:lpstr>Embedded OLE Servers</vt:lpstr>
      </vt:variant>
      <vt:variant>
        <vt:i4>1</vt:i4>
      </vt:variant>
      <vt:variant>
        <vt:lpstr>Slide Titles</vt:lpstr>
      </vt:variant>
      <vt:variant>
        <vt:i4>53</vt:i4>
      </vt:variant>
    </vt:vector>
  </HeadingPairs>
  <TitlesOfParts>
    <vt:vector size="81" baseType="lpstr">
      <vt:lpstr>Arial</vt:lpstr>
      <vt:lpstr>Arial Black</vt:lpstr>
      <vt:lpstr>Avenir Heavy</vt:lpstr>
      <vt:lpstr>Avenir Next LT Pro</vt:lpstr>
      <vt:lpstr>Avenir Next LT Pro Demi</vt:lpstr>
      <vt:lpstr>Avenir Next LT Pro Light</vt:lpstr>
      <vt:lpstr>Calibri</vt:lpstr>
      <vt:lpstr>Calibri Light</vt:lpstr>
      <vt:lpstr>Courier New</vt:lpstr>
      <vt:lpstr>Georgia</vt:lpstr>
      <vt:lpstr>Microsoft Sans Serif</vt:lpstr>
      <vt:lpstr>Myriad Web</vt:lpstr>
      <vt:lpstr>Open Sans</vt:lpstr>
      <vt:lpstr>Publico Text</vt:lpstr>
      <vt:lpstr>Segoe UI</vt:lpstr>
      <vt:lpstr>Tahoma</vt:lpstr>
      <vt:lpstr>Times</vt:lpstr>
      <vt:lpstr>Times New Roman</vt:lpstr>
      <vt:lpstr>Wingdings</vt:lpstr>
      <vt:lpstr>4_Office Theme</vt:lpstr>
      <vt:lpstr>Office Theme</vt:lpstr>
      <vt:lpstr>3_Office Theme</vt:lpstr>
      <vt:lpstr>1_Office Theme</vt:lpstr>
      <vt:lpstr>2_Office Theme</vt:lpstr>
      <vt:lpstr>PPTTemplate_NIH DkBlue</vt:lpstr>
      <vt:lpstr>5_Office Theme</vt:lpstr>
      <vt:lpstr>1_Custom Design</vt:lpstr>
      <vt:lpstr>Clip</vt:lpstr>
      <vt:lpstr>Funding Perspectives from NIH, NSF, and IES: Considerations for Marginalized Identities, Under-Resourced Schools, and Emerging Scholars  Society for Research on Adolescence April 19th, 2024 </vt:lpstr>
      <vt:lpstr>PowerPoint Presentation</vt:lpstr>
      <vt:lpstr>NIMH is 1 of 27 NIH Institutes and Centers (ICs)</vt:lpstr>
      <vt:lpstr>Typical IC Organizational Structure</vt:lpstr>
      <vt:lpstr>Resources to Find the Right IC and PO</vt:lpstr>
      <vt:lpstr>NIMH Strategic Plan Goals</vt:lpstr>
      <vt:lpstr>NIH Supports Training Across Career Stages</vt:lpstr>
      <vt:lpstr>PowerPoint Presentation</vt:lpstr>
      <vt:lpstr>Take home messages</vt:lpstr>
      <vt:lpstr>PowerPoint Presentation</vt:lpstr>
      <vt:lpstr>Opportunities for Federal Research Funding at NICHD</vt:lpstr>
      <vt:lpstr>PowerPoint Presentation</vt:lpstr>
      <vt:lpstr>The National Institutes of Health The Nation’s Steward of Medical, Behavioral, and Social Sciences Research </vt:lpstr>
      <vt:lpstr>PowerPoint Presentation</vt:lpstr>
      <vt:lpstr>NICHD Mission Statement</vt:lpstr>
      <vt:lpstr>NICHD Branches with SRA Interests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Institute of Education Sciences (IES)  Funding Opportunities: Broadening Participation</vt:lpstr>
      <vt:lpstr>IES Mission</vt:lpstr>
      <vt:lpstr>Four IES Centers Contribute to This Mission</vt:lpstr>
      <vt:lpstr>NCER and NCSER</vt:lpstr>
      <vt:lpstr>Strong Commitment to Building Capacity and  Broadening Participation</vt:lpstr>
      <vt:lpstr>Research Topics</vt:lpstr>
      <vt:lpstr>Project Types</vt:lpstr>
      <vt:lpstr>IES Research Training Programs</vt:lpstr>
      <vt:lpstr>IES Early Career Development and Mentoring Programs</vt:lpstr>
      <vt:lpstr>Connect With Your IES Program Officer</vt:lpstr>
      <vt:lpstr>How to Identify Funding Opportunities</vt:lpstr>
      <vt:lpstr>Thank you!  Laura L. Namy, Associate Commissioner Laura.Namy@ed.gov  Newsflash: https://ies.ed.gov/newsflash/#ies  Blog: https://ies.ed.gov/blogs/  X: @IESResearch  Facebook: https://www.facebook.com/IESResearch/  </vt:lpstr>
      <vt:lpstr>Key Components/Requirements of IES Early Career Programs </vt:lpstr>
      <vt:lpstr>Standards for Excellence in Education Research (SEER) https://ies.ed.gov/seer</vt:lpstr>
      <vt:lpstr>New and Ongoing Diversity Initiatives at the National Science Foundation</vt:lpstr>
      <vt:lpstr>NSF: Brief Introduction</vt:lpstr>
      <vt:lpstr>NSF/SBE Initiatives to Increase Diversity</vt:lpstr>
      <vt:lpstr>PowerPoint Presentation</vt:lpstr>
      <vt:lpstr>EPSCoR Jurisdictions Map</vt:lpstr>
      <vt:lpstr>Build and Broaden (SBE)</vt:lpstr>
      <vt:lpstr>Science of Broadening Participation (SBE)</vt:lpstr>
      <vt:lpstr>Developmental Sciences Program (SBE):  New Program Solicitation</vt:lpstr>
      <vt:lpstr>Dear Colleague Letters (DCLs)</vt:lpstr>
      <vt:lpstr>LangDiv</vt:lpstr>
      <vt:lpstr>STEM-APWD</vt:lpstr>
      <vt:lpstr>Social and Behavioral Science of Bias, Prejudice and Discrimination (BPD)  </vt:lpstr>
      <vt:lpstr>What Can You Do?</vt:lpstr>
      <vt:lpstr>Questions? Come talk to me!</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NIMH 75th Anniversary Science Deck Standard Template</dc:title>
  <dc:subject>PowerPoint template for science based NIMH 75th annivesary presentations.</dc:subject>
  <dc:creator>National Institute of Mental Health</dc:creator>
  <cp:keywords>NIMH; National Institute of Mental Health; 75; Anniversary; Template; Science;</cp:keywords>
  <cp:lastModifiedBy>Meagan Bowker</cp:lastModifiedBy>
  <cp:revision>34</cp:revision>
  <dcterms:created xsi:type="dcterms:W3CDTF">2022-05-09T20:13:40Z</dcterms:created>
  <dcterms:modified xsi:type="dcterms:W3CDTF">2024-07-19T13:19:28Z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0x010100337DCBDAEDD12445B321532B9CDB2A8D</vt:lpwstr>
  </property>
  <property fmtid="{D5CDD505-2E9C-101B-9397-08002B2CF9AE}" pid="3" name="Order">
    <vt:lpwstr>1014500.00000000</vt:lpwstr>
  </property>
  <property fmtid="{D5CDD505-2E9C-101B-9397-08002B2CF9AE}" pid="4" name="MediaServiceImageTags">
    <vt:lpwstr/>
  </property>
  <property fmtid="{D5CDD505-2E9C-101B-9397-08002B2CF9AE}" pid="5" name="_ExtendedDescription">
    <vt:lpwstr/>
  </property>
  <property fmtid="{D5CDD505-2E9C-101B-9397-08002B2CF9AE}" pid="6" name="_dlc_DocIdItemGuid">
    <vt:lpwstr>ef3c976e-b557-43bb-a541-ab3434e8d277</vt:lpwstr>
  </property>
</Properties>
</file>